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35"/>
  </p:notesMasterIdLst>
  <p:handoutMasterIdLst>
    <p:handoutMasterId r:id="rId36"/>
  </p:handoutMasterIdLst>
  <p:sldIdLst>
    <p:sldId id="256" r:id="rId2"/>
    <p:sldId id="258" r:id="rId3"/>
    <p:sldId id="257" r:id="rId4"/>
    <p:sldId id="259" r:id="rId5"/>
    <p:sldId id="260" r:id="rId6"/>
    <p:sldId id="261" r:id="rId7"/>
    <p:sldId id="269" r:id="rId8"/>
    <p:sldId id="282" r:id="rId9"/>
    <p:sldId id="283" r:id="rId10"/>
    <p:sldId id="284" r:id="rId11"/>
    <p:sldId id="273" r:id="rId12"/>
    <p:sldId id="262" r:id="rId13"/>
    <p:sldId id="265" r:id="rId14"/>
    <p:sldId id="263" r:id="rId15"/>
    <p:sldId id="267" r:id="rId16"/>
    <p:sldId id="268" r:id="rId17"/>
    <p:sldId id="277" r:id="rId18"/>
    <p:sldId id="264" r:id="rId19"/>
    <p:sldId id="276" r:id="rId20"/>
    <p:sldId id="266" r:id="rId21"/>
    <p:sldId id="270" r:id="rId22"/>
    <p:sldId id="278" r:id="rId23"/>
    <p:sldId id="285" r:id="rId24"/>
    <p:sldId id="272" r:id="rId25"/>
    <p:sldId id="286" r:id="rId26"/>
    <p:sldId id="287" r:id="rId27"/>
    <p:sldId id="271" r:id="rId28"/>
    <p:sldId id="288" r:id="rId29"/>
    <p:sldId id="289" r:id="rId30"/>
    <p:sldId id="290" r:id="rId31"/>
    <p:sldId id="292" r:id="rId32"/>
    <p:sldId id="291"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6699"/>
    <a:srgbClr val="FFEBFF"/>
    <a:srgbClr val="F4B2F6"/>
    <a:srgbClr val="000000"/>
    <a:srgbClr val="F7C4F8"/>
    <a:srgbClr val="FFFFCC"/>
    <a:srgbClr val="89E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05" autoAdjust="0"/>
    <p:restoredTop sz="94660"/>
  </p:normalViewPr>
  <p:slideViewPr>
    <p:cSldViewPr snapToGrid="0">
      <p:cViewPr varScale="1">
        <p:scale>
          <a:sx n="98" d="100"/>
          <a:sy n="98" d="100"/>
        </p:scale>
        <p:origin x="10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B4B3281-82C5-4754-8631-9A656FA78A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Zoom </a:t>
            </a:r>
            <a:r>
              <a:rPr kumimoji="1" lang="ja-JP" altLang="en-US"/>
              <a:t>操作マニュアル</a:t>
            </a:r>
          </a:p>
        </p:txBody>
      </p:sp>
      <p:sp>
        <p:nvSpPr>
          <p:cNvPr id="3" name="日付プレースホルダー 2">
            <a:extLst>
              <a:ext uri="{FF2B5EF4-FFF2-40B4-BE49-F238E27FC236}">
                <a16:creationId xmlns:a16="http://schemas.microsoft.com/office/drawing/2014/main" id="{C1CB457F-BC9D-473C-9C4C-D465327F9B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6170C0-55CC-414F-8B0A-0C5D131ADF60}" type="datetimeFigureOut">
              <a:rPr kumimoji="1" lang="ja-JP" altLang="en-US" smtClean="0"/>
              <a:t>2021/10/10</a:t>
            </a:fld>
            <a:endParaRPr kumimoji="1" lang="ja-JP" altLang="en-US"/>
          </a:p>
        </p:txBody>
      </p:sp>
      <p:sp>
        <p:nvSpPr>
          <p:cNvPr id="4" name="フッター プレースホルダー 3">
            <a:extLst>
              <a:ext uri="{FF2B5EF4-FFF2-40B4-BE49-F238E27FC236}">
                <a16:creationId xmlns:a16="http://schemas.microsoft.com/office/drawing/2014/main" id="{443B5FF9-7C0E-4279-AB3F-1DD2B84745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848E12A-77A4-4E48-A861-944F6E32E8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74088-3125-49FC-9160-305903B0A2B2}" type="slidenum">
              <a:rPr kumimoji="1" lang="ja-JP" altLang="en-US" smtClean="0"/>
              <a:t>‹#›</a:t>
            </a:fld>
            <a:endParaRPr kumimoji="1" lang="ja-JP" altLang="en-US"/>
          </a:p>
        </p:txBody>
      </p:sp>
    </p:spTree>
    <p:extLst>
      <p:ext uri="{BB962C8B-B14F-4D97-AF65-F5344CB8AC3E}">
        <p14:creationId xmlns:p14="http://schemas.microsoft.com/office/powerpoint/2010/main" val="212866638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Zoom </a:t>
            </a:r>
            <a:r>
              <a:rPr kumimoji="1" lang="ja-JP" altLang="en-US"/>
              <a:t>操作マニュアル</a:t>
            </a: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9A5F0-DEE4-4272-98FD-4C516CE51369}" type="datetimeFigureOut">
              <a:rPr kumimoji="1" lang="ja-JP" altLang="en-US" smtClean="0"/>
              <a:t>2021/10/10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11D74-DF2C-413B-B92C-AAED1D979FDD}" type="slidenum">
              <a:rPr kumimoji="1" lang="ja-JP" altLang="en-US" smtClean="0"/>
              <a:t>‹#›</a:t>
            </a:fld>
            <a:endParaRPr kumimoji="1" lang="ja-JP" altLang="en-US"/>
          </a:p>
        </p:txBody>
      </p:sp>
    </p:spTree>
    <p:extLst>
      <p:ext uri="{BB962C8B-B14F-4D97-AF65-F5344CB8AC3E}">
        <p14:creationId xmlns:p14="http://schemas.microsoft.com/office/powerpoint/2010/main" val="164033270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212580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208632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ED7851-7F90-4D09-8F44-CEBF1D6C7A3A}"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965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6499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ED7851-7F90-4D09-8F44-CEBF1D6C7A3A}"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458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248139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217890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307090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220052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164885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140383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19063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355004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141265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20576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BFC460-D4E1-4F36-8B00-CFA6649AF7B0}" type="datetimeFigureOut">
              <a:rPr kumimoji="1" lang="ja-JP" altLang="en-US" smtClean="0"/>
              <a:t>2021/10/10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173288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5BFC460-D4E1-4F36-8B00-CFA6649AF7B0}" type="datetimeFigureOut">
              <a:rPr kumimoji="1" lang="ja-JP" altLang="en-US" smtClean="0"/>
              <a:t>2021/10/10</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4ED7851-7F90-4D09-8F44-CEBF1D6C7A3A}" type="slidenum">
              <a:rPr kumimoji="1" lang="ja-JP" altLang="en-US" smtClean="0"/>
              <a:t>‹#›</a:t>
            </a:fld>
            <a:endParaRPr kumimoji="1" lang="ja-JP" altLang="en-US"/>
          </a:p>
        </p:txBody>
      </p:sp>
    </p:spTree>
    <p:extLst>
      <p:ext uri="{BB962C8B-B14F-4D97-AF65-F5344CB8AC3E}">
        <p14:creationId xmlns:p14="http://schemas.microsoft.com/office/powerpoint/2010/main" val="560831676"/>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s05web.zoom.us/signin"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A4E29C-52D0-4F58-B929-63BCECEB8C74}"/>
              </a:ext>
            </a:extLst>
          </p:cNvPr>
          <p:cNvSpPr>
            <a:spLocks noGrp="1"/>
          </p:cNvSpPr>
          <p:nvPr>
            <p:ph type="ctrTitle"/>
          </p:nvPr>
        </p:nvSpPr>
        <p:spPr>
          <a:xfrm>
            <a:off x="2554737" y="1432811"/>
            <a:ext cx="7792137" cy="1329267"/>
          </a:xfrm>
        </p:spPr>
        <p:txBody>
          <a:bodyPr>
            <a:normAutofit fontScale="90000"/>
          </a:bodyPr>
          <a:lstStyle/>
          <a:p>
            <a:pPr algn="ctr"/>
            <a:r>
              <a:rPr kumimoji="1" lang="en-US" altLang="ja-JP" sz="5400" b="1" dirty="0">
                <a:latin typeface="+mn-ea"/>
                <a:ea typeface="+mn-ea"/>
              </a:rPr>
              <a:t>Zoom</a:t>
            </a:r>
            <a:r>
              <a:rPr kumimoji="1" lang="ja-JP" altLang="en-US" sz="5400" b="1" dirty="0">
                <a:latin typeface="+mn-ea"/>
                <a:ea typeface="+mn-ea"/>
              </a:rPr>
              <a:t> 使い方 マニュアル</a:t>
            </a:r>
            <a:br>
              <a:rPr kumimoji="1" lang="en-US" altLang="ja-JP" sz="5400" b="1" dirty="0">
                <a:latin typeface="+mn-ea"/>
                <a:ea typeface="+mn-ea"/>
              </a:rPr>
            </a:br>
            <a:r>
              <a:rPr kumimoji="1" lang="ja-JP" altLang="en-US" sz="5400" b="1" dirty="0">
                <a:latin typeface="+mn-ea"/>
                <a:ea typeface="+mn-ea"/>
              </a:rPr>
              <a:t>（初心者向け）</a:t>
            </a:r>
          </a:p>
        </p:txBody>
      </p:sp>
      <p:sp>
        <p:nvSpPr>
          <p:cNvPr id="3" name="字幕 2">
            <a:extLst>
              <a:ext uri="{FF2B5EF4-FFF2-40B4-BE49-F238E27FC236}">
                <a16:creationId xmlns:a16="http://schemas.microsoft.com/office/drawing/2014/main" id="{D046F1C8-112E-40A0-998F-E19C0652CE46}"/>
              </a:ext>
            </a:extLst>
          </p:cNvPr>
          <p:cNvSpPr>
            <a:spLocks noGrp="1"/>
          </p:cNvSpPr>
          <p:nvPr>
            <p:ph type="subTitle" idx="1"/>
          </p:nvPr>
        </p:nvSpPr>
        <p:spPr>
          <a:xfrm>
            <a:off x="2718593" y="3564924"/>
            <a:ext cx="6754813" cy="861420"/>
          </a:xfrm>
        </p:spPr>
        <p:txBody>
          <a:bodyPr>
            <a:normAutofit lnSpcReduction="10000"/>
          </a:bodyPr>
          <a:lstStyle/>
          <a:p>
            <a:r>
              <a:rPr lang="id-ID" altLang="ja-JP" sz="5400" b="1" dirty="0"/>
              <a:t>Windows</a:t>
            </a:r>
            <a:r>
              <a:rPr lang="ja-JP" altLang="en-US" sz="5400" b="1" dirty="0"/>
              <a:t> </a:t>
            </a:r>
            <a:r>
              <a:rPr lang="id-ID" altLang="ja-JP" sz="5400" b="1" dirty="0"/>
              <a:t>PC</a:t>
            </a:r>
            <a:r>
              <a:rPr lang="ja-JP" altLang="en-US" sz="5400" b="1" dirty="0"/>
              <a:t>編</a:t>
            </a:r>
            <a:endParaRPr kumimoji="1" lang="ja-JP" altLang="en-US" sz="5400" b="1" dirty="0"/>
          </a:p>
        </p:txBody>
      </p:sp>
    </p:spTree>
    <p:extLst>
      <p:ext uri="{BB962C8B-B14F-4D97-AF65-F5344CB8AC3E}">
        <p14:creationId xmlns:p14="http://schemas.microsoft.com/office/powerpoint/2010/main" val="408284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242C5C3-9C62-4260-A56A-20FC50EDC4CB}"/>
              </a:ext>
            </a:extLst>
          </p:cNvPr>
          <p:cNvSpPr txBox="1"/>
          <p:nvPr/>
        </p:nvSpPr>
        <p:spPr>
          <a:xfrm>
            <a:off x="2473259" y="5940226"/>
            <a:ext cx="7372350" cy="437171"/>
          </a:xfrm>
          <a:prstGeom prst="rect">
            <a:avLst/>
          </a:prstGeom>
          <a:noFill/>
        </p:spPr>
        <p:txBody>
          <a:bodyPr wrap="square" rtlCol="0">
            <a:spAutoFit/>
          </a:bodyPr>
          <a:lstStyle/>
          <a:p>
            <a:pPr>
              <a:lnSpc>
                <a:spcPct val="150000"/>
              </a:lnSpc>
            </a:pPr>
            <a:r>
              <a:rPr kumimoji="1" lang="ja-JP" altLang="en-US" dirty="0">
                <a:latin typeface="BIZ UDゴシック" panose="020B0400000000000000" pitchFamily="49" charset="-128"/>
                <a:ea typeface="BIZ UDゴシック" panose="020B0400000000000000" pitchFamily="49" charset="-128"/>
              </a:rPr>
              <a:t>登録したメールアドレスにメールが届くので確認します。</a:t>
            </a:r>
            <a:endParaRPr kumimoji="1" lang="en-US" altLang="ja-JP" dirty="0">
              <a:latin typeface="BIZ UDゴシック" panose="020B0400000000000000" pitchFamily="49" charset="-128"/>
              <a:ea typeface="BIZ UDゴシック" panose="020B0400000000000000" pitchFamily="49" charset="-128"/>
            </a:endParaRPr>
          </a:p>
        </p:txBody>
      </p:sp>
      <p:sp>
        <p:nvSpPr>
          <p:cNvPr id="7" name="タイトル 1">
            <a:extLst>
              <a:ext uri="{FF2B5EF4-FFF2-40B4-BE49-F238E27FC236}">
                <a16:creationId xmlns:a16="http://schemas.microsoft.com/office/drawing/2014/main" id="{39AA16C3-F439-4B1D-9969-AE87C7A063C6}"/>
              </a:ext>
            </a:extLst>
          </p:cNvPr>
          <p:cNvSpPr txBox="1">
            <a:spLocks/>
          </p:cNvSpPr>
          <p:nvPr/>
        </p:nvSpPr>
        <p:spPr>
          <a:xfrm>
            <a:off x="2444931" y="802501"/>
            <a:ext cx="2083577" cy="58477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2-4</a:t>
            </a:r>
            <a:endParaRPr lang="ja-JP" altLang="en-US" sz="2400" dirty="0"/>
          </a:p>
        </p:txBody>
      </p:sp>
      <p:pic>
        <p:nvPicPr>
          <p:cNvPr id="10" name="図 9">
            <a:extLst>
              <a:ext uri="{FF2B5EF4-FFF2-40B4-BE49-F238E27FC236}">
                <a16:creationId xmlns:a16="http://schemas.microsoft.com/office/drawing/2014/main" id="{9F9D9C07-94E5-4886-9AF3-A9DBA78C70FC}"/>
              </a:ext>
            </a:extLst>
          </p:cNvPr>
          <p:cNvPicPr>
            <a:picLocks noChangeAspect="1"/>
          </p:cNvPicPr>
          <p:nvPr/>
        </p:nvPicPr>
        <p:blipFill>
          <a:blip r:embed="rId2"/>
          <a:stretch>
            <a:fillRect/>
          </a:stretch>
        </p:blipFill>
        <p:spPr>
          <a:xfrm>
            <a:off x="2473258" y="1287885"/>
            <a:ext cx="7372350" cy="4552950"/>
          </a:xfrm>
          <a:prstGeom prst="rect">
            <a:avLst/>
          </a:prstGeom>
        </p:spPr>
      </p:pic>
    </p:spTree>
    <p:extLst>
      <p:ext uri="{BB962C8B-B14F-4D97-AF65-F5344CB8AC3E}">
        <p14:creationId xmlns:p14="http://schemas.microsoft.com/office/powerpoint/2010/main" val="324129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DD90BF0B-FB89-4A72-8DED-76CE8E000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302219"/>
            <a:ext cx="6364661" cy="3778250"/>
          </a:xfrm>
        </p:spPr>
      </p:pic>
      <p:sp>
        <p:nvSpPr>
          <p:cNvPr id="4" name="タイトル 1">
            <a:extLst>
              <a:ext uri="{FF2B5EF4-FFF2-40B4-BE49-F238E27FC236}">
                <a16:creationId xmlns:a16="http://schemas.microsoft.com/office/drawing/2014/main" id="{52337606-E93D-47CC-9956-7BC3E4511D35}"/>
              </a:ext>
            </a:extLst>
          </p:cNvPr>
          <p:cNvSpPr txBox="1">
            <a:spLocks/>
          </p:cNvSpPr>
          <p:nvPr/>
        </p:nvSpPr>
        <p:spPr>
          <a:xfrm>
            <a:off x="2589212" y="744581"/>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2-5</a:t>
            </a:r>
            <a:endParaRPr lang="ja-JP" altLang="en-US" sz="2400" dirty="0"/>
          </a:p>
        </p:txBody>
      </p:sp>
      <p:sp>
        <p:nvSpPr>
          <p:cNvPr id="7" name="テキスト ボックス 6">
            <a:extLst>
              <a:ext uri="{FF2B5EF4-FFF2-40B4-BE49-F238E27FC236}">
                <a16:creationId xmlns:a16="http://schemas.microsoft.com/office/drawing/2014/main" id="{F6BFB717-759A-410D-B27C-332AD22C9597}"/>
              </a:ext>
            </a:extLst>
          </p:cNvPr>
          <p:cNvSpPr txBox="1"/>
          <p:nvPr/>
        </p:nvSpPr>
        <p:spPr>
          <a:xfrm>
            <a:off x="2589212" y="5194053"/>
            <a:ext cx="6918043" cy="1268168"/>
          </a:xfrm>
          <a:prstGeom prst="rect">
            <a:avLst/>
          </a:prstGeom>
          <a:noFill/>
        </p:spPr>
        <p:txBody>
          <a:bodyPr wrap="square" rtlCol="0">
            <a:spAutoFit/>
          </a:bodyPr>
          <a:lstStyle/>
          <a:p>
            <a:pPr>
              <a:lnSpc>
                <a:spcPct val="150000"/>
              </a:lnSpc>
            </a:pPr>
            <a:r>
              <a:rPr kumimoji="1" lang="ja-JP" altLang="en-US" dirty="0">
                <a:latin typeface="BIZ UDゴシック" panose="020B0400000000000000" pitchFamily="49" charset="-128"/>
                <a:ea typeface="BIZ UDゴシック" panose="020B0400000000000000" pitchFamily="49" charset="-128"/>
              </a:rPr>
              <a:t>届いたメールより「サインイン」します。</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pPr>
            <a:r>
              <a:rPr kumimoji="1" lang="ja-JP" altLang="en-US" dirty="0">
                <a:latin typeface="BIZ UDゴシック" panose="020B0400000000000000" pitchFamily="49" charset="-128"/>
                <a:ea typeface="BIZ UDゴシック" panose="020B0400000000000000" pitchFamily="49" charset="-128"/>
              </a:rPr>
              <a:t>うまくいかない場合は「</a:t>
            </a:r>
            <a:r>
              <a:rPr kumimoji="1" lang="id-ID" altLang="ja-JP" dirty="0">
                <a:latin typeface="BIZ UDゴシック" panose="020B0400000000000000" pitchFamily="49" charset="-128"/>
                <a:ea typeface="BIZ UDゴシック" panose="020B0400000000000000" pitchFamily="49" charset="-128"/>
                <a:hlinkClick r:id="rId3"/>
              </a:rPr>
              <a:t>https://us05web.zoom.us/signin</a:t>
            </a:r>
            <a:r>
              <a:rPr kumimoji="1" lang="ja-JP" altLang="en-US" dirty="0">
                <a:latin typeface="BIZ UDゴシック" panose="020B0400000000000000" pitchFamily="49" charset="-128"/>
                <a:ea typeface="BIZ UDゴシック" panose="020B0400000000000000" pitchFamily="49" charset="-128"/>
              </a:rPr>
              <a:t>」</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pPr>
            <a:r>
              <a:rPr kumimoji="1" lang="ja-JP" altLang="en-US" dirty="0">
                <a:latin typeface="BIZ UDゴシック" panose="020B0400000000000000" pitchFamily="49" charset="-128"/>
                <a:ea typeface="BIZ UDゴシック" panose="020B0400000000000000" pitchFamily="49" charset="-128"/>
              </a:rPr>
              <a:t>をブラウザに貼り付けます。（パスワードを設定します）</a:t>
            </a:r>
            <a:endParaRPr kumimoji="1" lang="en-US" altLang="ja-JP"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2496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720DB3-0302-4A92-8C79-35B21788BDE8}"/>
              </a:ext>
            </a:extLst>
          </p:cNvPr>
          <p:cNvSpPr>
            <a:spLocks noGrp="1"/>
          </p:cNvSpPr>
          <p:nvPr>
            <p:ph type="title"/>
          </p:nvPr>
        </p:nvSpPr>
        <p:spPr>
          <a:xfrm>
            <a:off x="2592925" y="624110"/>
            <a:ext cx="7158447" cy="690508"/>
          </a:xfrm>
        </p:spPr>
        <p:txBody>
          <a:bodyPr>
            <a:normAutofit fontScale="90000"/>
          </a:bodyPr>
          <a:lstStyle/>
          <a:p>
            <a:r>
              <a:rPr lang="en-US" altLang="ja-JP" dirty="0"/>
              <a:t>3.</a:t>
            </a:r>
            <a:r>
              <a:rPr lang="ja-JP" altLang="en-US" sz="3600" dirty="0"/>
              <a:t>ミーティング開催（開催者）</a:t>
            </a:r>
            <a:br>
              <a:rPr lang="ja-JP" altLang="en-US" sz="3600" dirty="0"/>
            </a:br>
            <a:endParaRPr kumimoji="1" lang="ja-JP" altLang="en-US" dirty="0"/>
          </a:p>
        </p:txBody>
      </p:sp>
      <p:pic>
        <p:nvPicPr>
          <p:cNvPr id="5" name="コンテンツ プレースホルダー 4">
            <a:extLst>
              <a:ext uri="{FF2B5EF4-FFF2-40B4-BE49-F238E27FC236}">
                <a16:creationId xmlns:a16="http://schemas.microsoft.com/office/drawing/2014/main" id="{2B283588-1A1F-4632-AB16-D8280F73D748}"/>
              </a:ext>
            </a:extLst>
          </p:cNvPr>
          <p:cNvPicPr>
            <a:picLocks noGrp="1" noChangeAspect="1"/>
          </p:cNvPicPr>
          <p:nvPr>
            <p:ph idx="1"/>
          </p:nvPr>
        </p:nvPicPr>
        <p:blipFill>
          <a:blip r:embed="rId2"/>
          <a:stretch>
            <a:fillRect/>
          </a:stretch>
        </p:blipFill>
        <p:spPr>
          <a:xfrm>
            <a:off x="2592925" y="2411003"/>
            <a:ext cx="1469624" cy="1372573"/>
          </a:xfrm>
        </p:spPr>
      </p:pic>
      <p:pic>
        <p:nvPicPr>
          <p:cNvPr id="13" name="コンテンツ プレースホルダー 3">
            <a:extLst>
              <a:ext uri="{FF2B5EF4-FFF2-40B4-BE49-F238E27FC236}">
                <a16:creationId xmlns:a16="http://schemas.microsoft.com/office/drawing/2014/main" id="{9DF5B9C6-FB72-4FB5-A87A-E0C7905E6715}"/>
              </a:ext>
            </a:extLst>
          </p:cNvPr>
          <p:cNvPicPr>
            <a:picLocks noChangeAspect="1"/>
          </p:cNvPicPr>
          <p:nvPr/>
        </p:nvPicPr>
        <p:blipFill>
          <a:blip r:embed="rId3"/>
          <a:stretch>
            <a:fillRect/>
          </a:stretch>
        </p:blipFill>
        <p:spPr>
          <a:xfrm>
            <a:off x="4982319" y="1984672"/>
            <a:ext cx="4493141" cy="2225233"/>
          </a:xfrm>
          <a:prstGeom prst="rect">
            <a:avLst/>
          </a:prstGeom>
        </p:spPr>
      </p:pic>
      <p:sp>
        <p:nvSpPr>
          <p:cNvPr id="15" name="テキスト ボックス 14">
            <a:extLst>
              <a:ext uri="{FF2B5EF4-FFF2-40B4-BE49-F238E27FC236}">
                <a16:creationId xmlns:a16="http://schemas.microsoft.com/office/drawing/2014/main" id="{321A906F-CB0C-4306-B70E-B902503566DB}"/>
              </a:ext>
            </a:extLst>
          </p:cNvPr>
          <p:cNvSpPr txBox="1"/>
          <p:nvPr/>
        </p:nvSpPr>
        <p:spPr>
          <a:xfrm flipH="1">
            <a:off x="2592925" y="5136012"/>
            <a:ext cx="7158447" cy="977191"/>
          </a:xfrm>
          <a:prstGeom prst="rect">
            <a:avLst/>
          </a:prstGeom>
          <a:noFill/>
        </p:spPr>
        <p:txBody>
          <a:bodyPr wrap="square" rtlCol="0">
            <a:spAutoFit/>
          </a:bodyPr>
          <a:lstStyle/>
          <a:p>
            <a:pPr>
              <a:lnSpc>
                <a:spcPct val="150000"/>
              </a:lnSpc>
            </a:pPr>
            <a:r>
              <a:rPr kumimoji="1" lang="ja-JP" altLang="en-US" sz="2000" dirty="0"/>
              <a:t>デスクトップから、</a:t>
            </a:r>
            <a:r>
              <a:rPr kumimoji="1" lang="en-US" altLang="ja-JP" sz="2000" dirty="0"/>
              <a:t>Zoom</a:t>
            </a:r>
            <a:r>
              <a:rPr kumimoji="1" lang="ja-JP" altLang="en-US" sz="2000" dirty="0"/>
              <a:t>のアイコンをクリックします。</a:t>
            </a:r>
            <a:endParaRPr kumimoji="1" lang="en-US" altLang="ja-JP" sz="2000" dirty="0"/>
          </a:p>
          <a:p>
            <a:pPr>
              <a:lnSpc>
                <a:spcPct val="150000"/>
              </a:lnSpc>
            </a:pPr>
            <a:r>
              <a:rPr kumimoji="1" lang="en-US" altLang="ja-JP" sz="2000" dirty="0"/>
              <a:t>※</a:t>
            </a:r>
            <a:r>
              <a:rPr kumimoji="1" lang="ja-JP" altLang="en-US" sz="2000" dirty="0"/>
              <a:t>初回のみ「サインイン」が必要です。</a:t>
            </a:r>
          </a:p>
        </p:txBody>
      </p:sp>
      <p:sp>
        <p:nvSpPr>
          <p:cNvPr id="16" name="四角形: 角を丸くする 15">
            <a:extLst>
              <a:ext uri="{FF2B5EF4-FFF2-40B4-BE49-F238E27FC236}">
                <a16:creationId xmlns:a16="http://schemas.microsoft.com/office/drawing/2014/main" id="{A8E74C1C-20B1-44C9-8791-48CC76144E2E}"/>
              </a:ext>
            </a:extLst>
          </p:cNvPr>
          <p:cNvSpPr/>
          <p:nvPr/>
        </p:nvSpPr>
        <p:spPr>
          <a:xfrm>
            <a:off x="5966921" y="3594090"/>
            <a:ext cx="2550062" cy="5718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74A5652F-2A77-4EAE-B413-3500B42FDE8D}"/>
              </a:ext>
            </a:extLst>
          </p:cNvPr>
          <p:cNvSpPr txBox="1">
            <a:spLocks/>
          </p:cNvSpPr>
          <p:nvPr/>
        </p:nvSpPr>
        <p:spPr>
          <a:xfrm>
            <a:off x="2592925" y="4667575"/>
            <a:ext cx="5780367" cy="6905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800" dirty="0"/>
          </a:p>
        </p:txBody>
      </p:sp>
      <p:sp>
        <p:nvSpPr>
          <p:cNvPr id="20" name="テキスト ボックス 19">
            <a:extLst>
              <a:ext uri="{FF2B5EF4-FFF2-40B4-BE49-F238E27FC236}">
                <a16:creationId xmlns:a16="http://schemas.microsoft.com/office/drawing/2014/main" id="{3A712DB6-AEDA-40CE-8DA3-72FC24EA8B31}"/>
              </a:ext>
            </a:extLst>
          </p:cNvPr>
          <p:cNvSpPr txBox="1"/>
          <p:nvPr/>
        </p:nvSpPr>
        <p:spPr>
          <a:xfrm>
            <a:off x="2592925" y="1400139"/>
            <a:ext cx="1365121" cy="461665"/>
          </a:xfrm>
          <a:prstGeom prst="rect">
            <a:avLst/>
          </a:prstGeom>
          <a:noFill/>
        </p:spPr>
        <p:txBody>
          <a:bodyPr wrap="square">
            <a:spAutoFit/>
          </a:bodyPr>
          <a:lstStyle/>
          <a:p>
            <a:r>
              <a:rPr lang="ja-JP" altLang="en-US" sz="2400" dirty="0"/>
              <a:t>手順</a:t>
            </a:r>
            <a:r>
              <a:rPr lang="en-US" altLang="ja-JP" sz="2400" dirty="0"/>
              <a:t>3-1</a:t>
            </a:r>
            <a:endParaRPr lang="ja-JP" altLang="en-US" sz="2400" dirty="0"/>
          </a:p>
        </p:txBody>
      </p:sp>
    </p:spTree>
    <p:extLst>
      <p:ext uri="{BB962C8B-B14F-4D97-AF65-F5344CB8AC3E}">
        <p14:creationId xmlns:p14="http://schemas.microsoft.com/office/powerpoint/2010/main" val="131330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065AA-C95A-4998-8D30-6928EAA4FC60}"/>
              </a:ext>
            </a:extLst>
          </p:cNvPr>
          <p:cNvSpPr>
            <a:spLocks noGrp="1"/>
          </p:cNvSpPr>
          <p:nvPr>
            <p:ph type="title"/>
          </p:nvPr>
        </p:nvSpPr>
        <p:spPr>
          <a:xfrm>
            <a:off x="2359989" y="801042"/>
            <a:ext cx="2083577" cy="584775"/>
          </a:xfrm>
        </p:spPr>
        <p:txBody>
          <a:bodyPr>
            <a:normAutofit/>
          </a:bodyPr>
          <a:lstStyle/>
          <a:p>
            <a:r>
              <a:rPr kumimoji="1" lang="ja-JP" altLang="en-US" sz="2400" dirty="0"/>
              <a:t>手順</a:t>
            </a:r>
            <a:r>
              <a:rPr lang="en-US" altLang="ja-JP" sz="2400" dirty="0"/>
              <a:t>3</a:t>
            </a:r>
            <a:r>
              <a:rPr kumimoji="1" lang="en-US" altLang="ja-JP" sz="2400" dirty="0"/>
              <a:t>-2</a:t>
            </a:r>
            <a:endParaRPr kumimoji="1" lang="ja-JP" altLang="en-US" sz="2400" dirty="0"/>
          </a:p>
        </p:txBody>
      </p:sp>
      <p:pic>
        <p:nvPicPr>
          <p:cNvPr id="11" name="コンテンツ プレースホルダー 6">
            <a:extLst>
              <a:ext uri="{FF2B5EF4-FFF2-40B4-BE49-F238E27FC236}">
                <a16:creationId xmlns:a16="http://schemas.microsoft.com/office/drawing/2014/main" id="{E06BD615-E808-463C-A942-03966828B276}"/>
              </a:ext>
            </a:extLst>
          </p:cNvPr>
          <p:cNvPicPr>
            <a:picLocks noGrp="1" noChangeAspect="1"/>
          </p:cNvPicPr>
          <p:nvPr>
            <p:ph idx="1"/>
          </p:nvPr>
        </p:nvPicPr>
        <p:blipFill>
          <a:blip r:embed="rId2"/>
          <a:stretch>
            <a:fillRect/>
          </a:stretch>
        </p:blipFill>
        <p:spPr>
          <a:xfrm>
            <a:off x="2339165" y="1842804"/>
            <a:ext cx="2993695" cy="3778250"/>
          </a:xfrm>
          <a:prstGeom prst="rect">
            <a:avLst/>
          </a:prstGeom>
        </p:spPr>
      </p:pic>
      <p:grpSp>
        <p:nvGrpSpPr>
          <p:cNvPr id="22" name="グループ化 21">
            <a:extLst>
              <a:ext uri="{FF2B5EF4-FFF2-40B4-BE49-F238E27FC236}">
                <a16:creationId xmlns:a16="http://schemas.microsoft.com/office/drawing/2014/main" id="{66F7F3A5-12DD-4FC8-93D1-99DE7408B4F0}"/>
              </a:ext>
            </a:extLst>
          </p:cNvPr>
          <p:cNvGrpSpPr/>
          <p:nvPr/>
        </p:nvGrpSpPr>
        <p:grpSpPr>
          <a:xfrm>
            <a:off x="1776393" y="1842804"/>
            <a:ext cx="3411757" cy="2200003"/>
            <a:chOff x="2024587" y="2181496"/>
            <a:chExt cx="3411757" cy="2200003"/>
          </a:xfrm>
        </p:grpSpPr>
        <p:grpSp>
          <p:nvGrpSpPr>
            <p:cNvPr id="15" name="グループ化 14">
              <a:extLst>
                <a:ext uri="{FF2B5EF4-FFF2-40B4-BE49-F238E27FC236}">
                  <a16:creationId xmlns:a16="http://schemas.microsoft.com/office/drawing/2014/main" id="{F43688B6-6B83-4A5D-90B6-929EACB9EDA0}"/>
                </a:ext>
              </a:extLst>
            </p:cNvPr>
            <p:cNvGrpSpPr/>
            <p:nvPr/>
          </p:nvGrpSpPr>
          <p:grpSpPr>
            <a:xfrm>
              <a:off x="2590731" y="2181496"/>
              <a:ext cx="2845613" cy="2200003"/>
              <a:chOff x="4291095" y="1640477"/>
              <a:chExt cx="2845613" cy="2200003"/>
            </a:xfrm>
          </p:grpSpPr>
          <p:sp>
            <p:nvSpPr>
              <p:cNvPr id="12" name="四角形: 角を丸くする 11">
                <a:extLst>
                  <a:ext uri="{FF2B5EF4-FFF2-40B4-BE49-F238E27FC236}">
                    <a16:creationId xmlns:a16="http://schemas.microsoft.com/office/drawing/2014/main" id="{F34F4A9D-908C-4D10-8C78-7116BA2BDA36}"/>
                  </a:ext>
                </a:extLst>
              </p:cNvPr>
              <p:cNvSpPr/>
              <p:nvPr/>
            </p:nvSpPr>
            <p:spPr>
              <a:xfrm>
                <a:off x="4291095" y="1640477"/>
                <a:ext cx="2828161" cy="52904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C80CDEA-777C-4D5F-A741-23E94606E496}"/>
                  </a:ext>
                </a:extLst>
              </p:cNvPr>
              <p:cNvSpPr/>
              <p:nvPr/>
            </p:nvSpPr>
            <p:spPr>
              <a:xfrm>
                <a:off x="4291095" y="2200003"/>
                <a:ext cx="2828161" cy="52904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06DB8D75-D0DA-4CED-9A90-93BA0C4AEF42}"/>
                  </a:ext>
                </a:extLst>
              </p:cNvPr>
              <p:cNvSpPr/>
              <p:nvPr/>
            </p:nvSpPr>
            <p:spPr>
              <a:xfrm>
                <a:off x="4308547" y="3158676"/>
                <a:ext cx="2828161" cy="6818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2BA45311-B100-468E-9AE3-7E910F70117E}"/>
                </a:ext>
              </a:extLst>
            </p:cNvPr>
            <p:cNvSpPr txBox="1"/>
            <p:nvPr/>
          </p:nvSpPr>
          <p:spPr>
            <a:xfrm>
              <a:off x="2039842" y="2215031"/>
              <a:ext cx="535629" cy="584775"/>
            </a:xfrm>
            <a:prstGeom prst="rect">
              <a:avLst/>
            </a:prstGeom>
            <a:noFill/>
          </p:spPr>
          <p:txBody>
            <a:bodyPr wrap="square" rtlCol="0">
              <a:spAutoFit/>
            </a:bodyPr>
            <a:lstStyle/>
            <a:p>
              <a:r>
                <a:rPr kumimoji="1" lang="ja-JP" altLang="en-US" sz="3200" b="1" dirty="0">
                  <a:solidFill>
                    <a:srgbClr val="FF0000"/>
                  </a:solidFill>
                </a:rPr>
                <a:t>①</a:t>
              </a:r>
            </a:p>
          </p:txBody>
        </p:sp>
        <p:sp>
          <p:nvSpPr>
            <p:cNvPr id="17" name="テキスト ボックス 16">
              <a:extLst>
                <a:ext uri="{FF2B5EF4-FFF2-40B4-BE49-F238E27FC236}">
                  <a16:creationId xmlns:a16="http://schemas.microsoft.com/office/drawing/2014/main" id="{12DE8022-9A05-4A82-BE41-E43ED66D75B3}"/>
                </a:ext>
              </a:extLst>
            </p:cNvPr>
            <p:cNvSpPr txBox="1"/>
            <p:nvPr/>
          </p:nvSpPr>
          <p:spPr>
            <a:xfrm>
              <a:off x="2024587" y="2754962"/>
              <a:ext cx="535629" cy="584775"/>
            </a:xfrm>
            <a:prstGeom prst="rect">
              <a:avLst/>
            </a:prstGeom>
            <a:noFill/>
          </p:spPr>
          <p:txBody>
            <a:bodyPr wrap="square" rtlCol="0">
              <a:spAutoFit/>
            </a:bodyPr>
            <a:lstStyle/>
            <a:p>
              <a:r>
                <a:rPr kumimoji="1" lang="ja-JP" altLang="en-US" sz="3200" b="1" dirty="0">
                  <a:solidFill>
                    <a:srgbClr val="FF0000"/>
                  </a:solidFill>
                </a:rPr>
                <a:t>②</a:t>
              </a:r>
            </a:p>
          </p:txBody>
        </p:sp>
        <p:sp>
          <p:nvSpPr>
            <p:cNvPr id="18" name="テキスト ボックス 17">
              <a:extLst>
                <a:ext uri="{FF2B5EF4-FFF2-40B4-BE49-F238E27FC236}">
                  <a16:creationId xmlns:a16="http://schemas.microsoft.com/office/drawing/2014/main" id="{1B70C3B6-ED05-4FD0-A773-7CBDA6689AF0}"/>
                </a:ext>
              </a:extLst>
            </p:cNvPr>
            <p:cNvSpPr txBox="1"/>
            <p:nvPr/>
          </p:nvSpPr>
          <p:spPr>
            <a:xfrm>
              <a:off x="2037650" y="3796724"/>
              <a:ext cx="535629" cy="584775"/>
            </a:xfrm>
            <a:prstGeom prst="rect">
              <a:avLst/>
            </a:prstGeom>
            <a:noFill/>
          </p:spPr>
          <p:txBody>
            <a:bodyPr wrap="square" rtlCol="0">
              <a:spAutoFit/>
            </a:bodyPr>
            <a:lstStyle/>
            <a:p>
              <a:r>
                <a:rPr kumimoji="1" lang="ja-JP" altLang="en-US" sz="3200" b="1" dirty="0">
                  <a:solidFill>
                    <a:srgbClr val="FF0000"/>
                  </a:solidFill>
                </a:rPr>
                <a:t>③</a:t>
              </a:r>
            </a:p>
          </p:txBody>
        </p:sp>
      </p:grpSp>
      <p:sp>
        <p:nvSpPr>
          <p:cNvPr id="19" name="テキスト ボックス 18">
            <a:extLst>
              <a:ext uri="{FF2B5EF4-FFF2-40B4-BE49-F238E27FC236}">
                <a16:creationId xmlns:a16="http://schemas.microsoft.com/office/drawing/2014/main" id="{B9E33BC3-8A62-4006-B374-E0C058B4E908}"/>
              </a:ext>
            </a:extLst>
          </p:cNvPr>
          <p:cNvSpPr txBox="1"/>
          <p:nvPr/>
        </p:nvSpPr>
        <p:spPr>
          <a:xfrm>
            <a:off x="5878287" y="1967975"/>
            <a:ext cx="5509900" cy="461665"/>
          </a:xfrm>
          <a:prstGeom prst="rect">
            <a:avLst/>
          </a:prstGeom>
          <a:noFill/>
        </p:spPr>
        <p:txBody>
          <a:bodyPr wrap="square" rtlCol="0">
            <a:spAutoFit/>
          </a:bodyPr>
          <a:lstStyle/>
          <a:p>
            <a:r>
              <a:rPr kumimoji="1" lang="ja-JP" altLang="en-US" dirty="0">
                <a:latin typeface="+mn-ea"/>
              </a:rPr>
              <a:t>①</a:t>
            </a:r>
            <a:r>
              <a:rPr kumimoji="1" lang="en-US" altLang="ja-JP" dirty="0">
                <a:latin typeface="+mn-ea"/>
              </a:rPr>
              <a:t>Zoom</a:t>
            </a:r>
            <a:r>
              <a:rPr kumimoji="1" lang="ja-JP" altLang="en-US" sz="2400" dirty="0">
                <a:latin typeface="+mn-ea"/>
              </a:rPr>
              <a:t>管理者</a:t>
            </a:r>
            <a:r>
              <a:rPr kumimoji="1" lang="ja-JP" altLang="en-US" dirty="0">
                <a:latin typeface="+mn-ea"/>
              </a:rPr>
              <a:t>のメールアドレスを入力します。</a:t>
            </a:r>
          </a:p>
        </p:txBody>
      </p:sp>
      <p:sp>
        <p:nvSpPr>
          <p:cNvPr id="20" name="テキスト ボックス 19">
            <a:extLst>
              <a:ext uri="{FF2B5EF4-FFF2-40B4-BE49-F238E27FC236}">
                <a16:creationId xmlns:a16="http://schemas.microsoft.com/office/drawing/2014/main" id="{0405C5A5-5BC8-4566-851C-03B849774D5A}"/>
              </a:ext>
            </a:extLst>
          </p:cNvPr>
          <p:cNvSpPr txBox="1"/>
          <p:nvPr/>
        </p:nvSpPr>
        <p:spPr>
          <a:xfrm>
            <a:off x="5878285" y="3442063"/>
            <a:ext cx="4964475" cy="707886"/>
          </a:xfrm>
          <a:prstGeom prst="rect">
            <a:avLst/>
          </a:prstGeom>
          <a:noFill/>
        </p:spPr>
        <p:txBody>
          <a:bodyPr wrap="square" rtlCol="0">
            <a:spAutoFit/>
          </a:bodyPr>
          <a:lstStyle/>
          <a:p>
            <a:r>
              <a:rPr kumimoji="1" lang="ja-JP" altLang="en-US" sz="2000" dirty="0"/>
              <a:t>③サインインしたままにするにチェックを入れ、サインインをクリックします。</a:t>
            </a:r>
          </a:p>
        </p:txBody>
      </p:sp>
      <p:sp>
        <p:nvSpPr>
          <p:cNvPr id="21" name="テキスト ボックス 20">
            <a:extLst>
              <a:ext uri="{FF2B5EF4-FFF2-40B4-BE49-F238E27FC236}">
                <a16:creationId xmlns:a16="http://schemas.microsoft.com/office/drawing/2014/main" id="{E36ED81E-C328-4EEC-B283-E755D753413C}"/>
              </a:ext>
            </a:extLst>
          </p:cNvPr>
          <p:cNvSpPr txBox="1"/>
          <p:nvPr/>
        </p:nvSpPr>
        <p:spPr>
          <a:xfrm>
            <a:off x="5878286" y="2639854"/>
            <a:ext cx="4964475" cy="400110"/>
          </a:xfrm>
          <a:prstGeom prst="rect">
            <a:avLst/>
          </a:prstGeom>
          <a:noFill/>
        </p:spPr>
        <p:txBody>
          <a:bodyPr wrap="square" rtlCol="0">
            <a:spAutoFit/>
          </a:bodyPr>
          <a:lstStyle/>
          <a:p>
            <a:r>
              <a:rPr kumimoji="1" lang="ja-JP" altLang="en-US" sz="2000" dirty="0"/>
              <a:t>②パスワードを入力します。</a:t>
            </a:r>
          </a:p>
        </p:txBody>
      </p:sp>
    </p:spTree>
    <p:extLst>
      <p:ext uri="{BB962C8B-B14F-4D97-AF65-F5344CB8AC3E}">
        <p14:creationId xmlns:p14="http://schemas.microsoft.com/office/powerpoint/2010/main" val="79901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04E3F3EF-A0B3-4503-A3CB-C891D958AC85}"/>
              </a:ext>
            </a:extLst>
          </p:cNvPr>
          <p:cNvPicPr>
            <a:picLocks noGrp="1" noChangeAspect="1"/>
          </p:cNvPicPr>
          <p:nvPr>
            <p:ph idx="1"/>
          </p:nvPr>
        </p:nvPicPr>
        <p:blipFill>
          <a:blip r:embed="rId2"/>
          <a:stretch>
            <a:fillRect/>
          </a:stretch>
        </p:blipFill>
        <p:spPr>
          <a:xfrm>
            <a:off x="2592925" y="2007145"/>
            <a:ext cx="5481461" cy="3778250"/>
          </a:xfrm>
        </p:spPr>
      </p:pic>
      <p:sp>
        <p:nvSpPr>
          <p:cNvPr id="8" name="四角形: 角を丸くする 7">
            <a:extLst>
              <a:ext uri="{FF2B5EF4-FFF2-40B4-BE49-F238E27FC236}">
                <a16:creationId xmlns:a16="http://schemas.microsoft.com/office/drawing/2014/main" id="{7C314415-8B26-44E6-BD61-522E4E6570DC}"/>
              </a:ext>
            </a:extLst>
          </p:cNvPr>
          <p:cNvSpPr/>
          <p:nvPr/>
        </p:nvSpPr>
        <p:spPr>
          <a:xfrm>
            <a:off x="3135086" y="3429000"/>
            <a:ext cx="953588" cy="8621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A94F9B4-903B-4C4F-B3E0-15E2FA2DBAE1}"/>
              </a:ext>
            </a:extLst>
          </p:cNvPr>
          <p:cNvSpPr>
            <a:spLocks noGrp="1"/>
          </p:cNvSpPr>
          <p:nvPr>
            <p:ph type="title"/>
          </p:nvPr>
        </p:nvSpPr>
        <p:spPr>
          <a:xfrm>
            <a:off x="8360229" y="2007145"/>
            <a:ext cx="3422467" cy="3778250"/>
          </a:xfrm>
        </p:spPr>
        <p:txBody>
          <a:bodyPr>
            <a:normAutofit/>
          </a:bodyPr>
          <a:lstStyle/>
          <a:p>
            <a:pPr>
              <a:lnSpc>
                <a:spcPct val="250000"/>
              </a:lnSpc>
            </a:pPr>
            <a:r>
              <a:rPr kumimoji="1" lang="ja-JP" altLang="en-US" sz="1800" dirty="0"/>
              <a:t>「新規ミーティング」を</a:t>
            </a:r>
            <a:br>
              <a:rPr kumimoji="1" lang="en-US" altLang="ja-JP" sz="1800" dirty="0"/>
            </a:br>
            <a:r>
              <a:rPr kumimoji="1" lang="ja-JP" altLang="en-US" sz="1800" dirty="0"/>
              <a:t>クリックします。</a:t>
            </a:r>
            <a:br>
              <a:rPr kumimoji="1" lang="en-US" altLang="ja-JP" sz="1800" dirty="0"/>
            </a:br>
            <a:r>
              <a:rPr kumimoji="1" lang="ja-JP" altLang="en-US" sz="1800" dirty="0"/>
              <a:t>オーディオに接続画面が出たら</a:t>
            </a:r>
            <a:br>
              <a:rPr kumimoji="1" lang="en-US" altLang="ja-JP" sz="1800" dirty="0"/>
            </a:br>
            <a:r>
              <a:rPr kumimoji="1" lang="ja-JP" altLang="en-US" sz="1800" dirty="0"/>
              <a:t>「コンピューターオーディオに参加する」をクリックします。</a:t>
            </a:r>
          </a:p>
        </p:txBody>
      </p:sp>
      <p:sp>
        <p:nvSpPr>
          <p:cNvPr id="11" name="タイトル 1">
            <a:extLst>
              <a:ext uri="{FF2B5EF4-FFF2-40B4-BE49-F238E27FC236}">
                <a16:creationId xmlns:a16="http://schemas.microsoft.com/office/drawing/2014/main" id="{5976D46C-26CD-4103-805C-C1C982217B7F}"/>
              </a:ext>
            </a:extLst>
          </p:cNvPr>
          <p:cNvSpPr txBox="1">
            <a:spLocks/>
          </p:cNvSpPr>
          <p:nvPr/>
        </p:nvSpPr>
        <p:spPr>
          <a:xfrm>
            <a:off x="2579862" y="884669"/>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3-3</a:t>
            </a:r>
            <a:endParaRPr lang="ja-JP" altLang="en-US" sz="2400" dirty="0"/>
          </a:p>
        </p:txBody>
      </p:sp>
    </p:spTree>
    <p:extLst>
      <p:ext uri="{BB962C8B-B14F-4D97-AF65-F5344CB8AC3E}">
        <p14:creationId xmlns:p14="http://schemas.microsoft.com/office/powerpoint/2010/main" val="26238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24FE0896-83E4-4DFB-9ECF-AD12806AD142}"/>
              </a:ext>
            </a:extLst>
          </p:cNvPr>
          <p:cNvPicPr>
            <a:picLocks noGrp="1" noChangeAspect="1"/>
          </p:cNvPicPr>
          <p:nvPr>
            <p:ph idx="1"/>
          </p:nvPr>
        </p:nvPicPr>
        <p:blipFill>
          <a:blip r:embed="rId2"/>
          <a:stretch>
            <a:fillRect/>
          </a:stretch>
        </p:blipFill>
        <p:spPr>
          <a:xfrm>
            <a:off x="2592925" y="1264555"/>
            <a:ext cx="5440732" cy="3850029"/>
          </a:xfrm>
        </p:spPr>
      </p:pic>
      <p:pic>
        <p:nvPicPr>
          <p:cNvPr id="9" name="図 8">
            <a:extLst>
              <a:ext uri="{FF2B5EF4-FFF2-40B4-BE49-F238E27FC236}">
                <a16:creationId xmlns:a16="http://schemas.microsoft.com/office/drawing/2014/main" id="{6721D3DD-ED09-4501-8D1F-C0767E577DCC}"/>
              </a:ext>
            </a:extLst>
          </p:cNvPr>
          <p:cNvPicPr>
            <a:picLocks noChangeAspect="1"/>
          </p:cNvPicPr>
          <p:nvPr/>
        </p:nvPicPr>
        <p:blipFill>
          <a:blip r:embed="rId3"/>
          <a:stretch>
            <a:fillRect/>
          </a:stretch>
        </p:blipFill>
        <p:spPr>
          <a:xfrm>
            <a:off x="2592925" y="5621801"/>
            <a:ext cx="9413337" cy="704850"/>
          </a:xfrm>
          <a:prstGeom prst="rect">
            <a:avLst/>
          </a:prstGeom>
        </p:spPr>
      </p:pic>
      <p:sp>
        <p:nvSpPr>
          <p:cNvPr id="10" name="二等辺三角形 9">
            <a:extLst>
              <a:ext uri="{FF2B5EF4-FFF2-40B4-BE49-F238E27FC236}">
                <a16:creationId xmlns:a16="http://schemas.microsoft.com/office/drawing/2014/main" id="{1519AB01-B467-49F0-876C-7C071D944E4D}"/>
              </a:ext>
            </a:extLst>
          </p:cNvPr>
          <p:cNvSpPr/>
          <p:nvPr/>
        </p:nvSpPr>
        <p:spPr>
          <a:xfrm>
            <a:off x="5300228" y="5119356"/>
            <a:ext cx="199235" cy="3364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01934E27-5BE6-46AD-B156-72FDD45DC9A7}"/>
              </a:ext>
            </a:extLst>
          </p:cNvPr>
          <p:cNvSpPr/>
          <p:nvPr/>
        </p:nvSpPr>
        <p:spPr>
          <a:xfrm rot="10623632">
            <a:off x="5224320" y="5308983"/>
            <a:ext cx="404949" cy="31605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AA3ECD8-F5DD-4263-AFE6-4AAC91B6F678}"/>
              </a:ext>
            </a:extLst>
          </p:cNvPr>
          <p:cNvSpPr txBox="1"/>
          <p:nvPr/>
        </p:nvSpPr>
        <p:spPr>
          <a:xfrm>
            <a:off x="2592925" y="642493"/>
            <a:ext cx="1365121" cy="461665"/>
          </a:xfrm>
          <a:prstGeom prst="rect">
            <a:avLst/>
          </a:prstGeom>
          <a:noFill/>
        </p:spPr>
        <p:txBody>
          <a:bodyPr wrap="square">
            <a:spAutoFit/>
          </a:bodyPr>
          <a:lstStyle/>
          <a:p>
            <a:r>
              <a:rPr lang="ja-JP" altLang="en-US" sz="2400" dirty="0"/>
              <a:t>手順</a:t>
            </a:r>
            <a:r>
              <a:rPr lang="en-US" altLang="ja-JP" sz="2400" dirty="0"/>
              <a:t>3-4</a:t>
            </a:r>
            <a:endParaRPr lang="ja-JP" altLang="en-US" sz="2400" dirty="0"/>
          </a:p>
        </p:txBody>
      </p:sp>
      <p:sp>
        <p:nvSpPr>
          <p:cNvPr id="14" name="テキスト ボックス 13">
            <a:extLst>
              <a:ext uri="{FF2B5EF4-FFF2-40B4-BE49-F238E27FC236}">
                <a16:creationId xmlns:a16="http://schemas.microsoft.com/office/drawing/2014/main" id="{BA7902DD-84B6-4153-93D6-BB420508A156}"/>
              </a:ext>
            </a:extLst>
          </p:cNvPr>
          <p:cNvSpPr txBox="1"/>
          <p:nvPr/>
        </p:nvSpPr>
        <p:spPr>
          <a:xfrm>
            <a:off x="8229600" y="1550659"/>
            <a:ext cx="3409406" cy="3277820"/>
          </a:xfrm>
          <a:prstGeom prst="rect">
            <a:avLst/>
          </a:prstGeom>
          <a:noFill/>
        </p:spPr>
        <p:txBody>
          <a:bodyPr wrap="square" rtlCol="0">
            <a:spAutoFit/>
          </a:bodyPr>
          <a:lstStyle/>
          <a:p>
            <a:pPr>
              <a:lnSpc>
                <a:spcPct val="300000"/>
              </a:lnSpc>
            </a:pPr>
            <a:r>
              <a:rPr kumimoji="1" lang="ja-JP" altLang="en-US" dirty="0"/>
              <a:t>カメラが付いていて</a:t>
            </a:r>
            <a:endParaRPr kumimoji="1" lang="en-US" altLang="ja-JP" dirty="0"/>
          </a:p>
          <a:p>
            <a:pPr>
              <a:lnSpc>
                <a:spcPct val="300000"/>
              </a:lnSpc>
            </a:pPr>
            <a:r>
              <a:rPr kumimoji="1" lang="ja-JP" altLang="en-US" dirty="0"/>
              <a:t>（ビデオありで開始した）場合</a:t>
            </a:r>
            <a:endParaRPr kumimoji="1" lang="en-US" altLang="ja-JP" dirty="0"/>
          </a:p>
          <a:p>
            <a:pPr>
              <a:lnSpc>
                <a:spcPct val="300000"/>
              </a:lnSpc>
            </a:pPr>
            <a:r>
              <a:rPr kumimoji="1" lang="ja-JP" altLang="en-US" dirty="0"/>
              <a:t>ミーティングが開始されると</a:t>
            </a:r>
            <a:endParaRPr kumimoji="1" lang="en-US" altLang="ja-JP" dirty="0"/>
          </a:p>
          <a:p>
            <a:pPr>
              <a:lnSpc>
                <a:spcPct val="300000"/>
              </a:lnSpc>
            </a:pPr>
            <a:r>
              <a:rPr kumimoji="1" lang="ja-JP" altLang="en-US" dirty="0"/>
              <a:t>自分の顔が表示されます。</a:t>
            </a:r>
          </a:p>
        </p:txBody>
      </p:sp>
      <p:sp>
        <p:nvSpPr>
          <p:cNvPr id="15" name="テキスト ボックス 14">
            <a:extLst>
              <a:ext uri="{FF2B5EF4-FFF2-40B4-BE49-F238E27FC236}">
                <a16:creationId xmlns:a16="http://schemas.microsoft.com/office/drawing/2014/main" id="{9522FF64-BD78-463B-80C0-0F97F2C1970E}"/>
              </a:ext>
            </a:extLst>
          </p:cNvPr>
          <p:cNvSpPr txBox="1"/>
          <p:nvPr/>
        </p:nvSpPr>
        <p:spPr>
          <a:xfrm>
            <a:off x="5777288" y="5227542"/>
            <a:ext cx="1467394" cy="369332"/>
          </a:xfrm>
          <a:prstGeom prst="rect">
            <a:avLst/>
          </a:prstGeom>
          <a:noFill/>
        </p:spPr>
        <p:txBody>
          <a:bodyPr wrap="square" rtlCol="0">
            <a:spAutoFit/>
          </a:bodyPr>
          <a:lstStyle/>
          <a:p>
            <a:r>
              <a:rPr kumimoji="1" lang="ja-JP" altLang="en-US" dirty="0"/>
              <a:t>拡 大</a:t>
            </a:r>
          </a:p>
        </p:txBody>
      </p:sp>
      <p:pic>
        <p:nvPicPr>
          <p:cNvPr id="19" name="図 18">
            <a:extLst>
              <a:ext uri="{FF2B5EF4-FFF2-40B4-BE49-F238E27FC236}">
                <a16:creationId xmlns:a16="http://schemas.microsoft.com/office/drawing/2014/main" id="{5E2DDB44-F17E-4CB9-A414-4537CB38F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339" y="2387467"/>
            <a:ext cx="2540910" cy="2547278"/>
          </a:xfrm>
          <a:prstGeom prst="rect">
            <a:avLst/>
          </a:prstGeom>
        </p:spPr>
      </p:pic>
    </p:spTree>
    <p:extLst>
      <p:ext uri="{BB962C8B-B14F-4D97-AF65-F5344CB8AC3E}">
        <p14:creationId xmlns:p14="http://schemas.microsoft.com/office/powerpoint/2010/main" val="359954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74A4E819-A512-45B7-9F9F-C42FE1FF0B86}"/>
              </a:ext>
            </a:extLst>
          </p:cNvPr>
          <p:cNvPicPr>
            <a:picLocks noGrp="1" noChangeAspect="1"/>
          </p:cNvPicPr>
          <p:nvPr>
            <p:ph idx="1"/>
          </p:nvPr>
        </p:nvPicPr>
        <p:blipFill>
          <a:blip r:embed="rId2"/>
          <a:stretch>
            <a:fillRect/>
          </a:stretch>
        </p:blipFill>
        <p:spPr>
          <a:xfrm>
            <a:off x="2710490" y="1539875"/>
            <a:ext cx="5246165" cy="3750582"/>
          </a:xfrm>
        </p:spPr>
      </p:pic>
      <p:sp>
        <p:nvSpPr>
          <p:cNvPr id="8" name="テキスト ボックス 7">
            <a:extLst>
              <a:ext uri="{FF2B5EF4-FFF2-40B4-BE49-F238E27FC236}">
                <a16:creationId xmlns:a16="http://schemas.microsoft.com/office/drawing/2014/main" id="{3AF6F83A-3EC3-4352-8BD3-F9A51D1F0BD5}"/>
              </a:ext>
            </a:extLst>
          </p:cNvPr>
          <p:cNvSpPr txBox="1"/>
          <p:nvPr/>
        </p:nvSpPr>
        <p:spPr>
          <a:xfrm>
            <a:off x="2592925" y="642493"/>
            <a:ext cx="1365121" cy="461665"/>
          </a:xfrm>
          <a:prstGeom prst="rect">
            <a:avLst/>
          </a:prstGeom>
          <a:noFill/>
        </p:spPr>
        <p:txBody>
          <a:bodyPr wrap="square">
            <a:spAutoFit/>
          </a:bodyPr>
          <a:lstStyle/>
          <a:p>
            <a:r>
              <a:rPr lang="ja-JP" altLang="en-US" sz="2400" dirty="0"/>
              <a:t>手順</a:t>
            </a:r>
            <a:r>
              <a:rPr lang="en-US" altLang="ja-JP" sz="2400" dirty="0"/>
              <a:t>3-5</a:t>
            </a:r>
            <a:endParaRPr lang="ja-JP" altLang="en-US" sz="2400" dirty="0"/>
          </a:p>
        </p:txBody>
      </p:sp>
      <p:sp>
        <p:nvSpPr>
          <p:cNvPr id="9" name="テキスト ボックス 8">
            <a:extLst>
              <a:ext uri="{FF2B5EF4-FFF2-40B4-BE49-F238E27FC236}">
                <a16:creationId xmlns:a16="http://schemas.microsoft.com/office/drawing/2014/main" id="{D50BCF57-A8CA-45BA-9AEF-60A1261C6B2F}"/>
              </a:ext>
            </a:extLst>
          </p:cNvPr>
          <p:cNvSpPr txBox="1"/>
          <p:nvPr/>
        </p:nvSpPr>
        <p:spPr>
          <a:xfrm>
            <a:off x="8190411" y="1454704"/>
            <a:ext cx="3409406" cy="3901068"/>
          </a:xfrm>
          <a:prstGeom prst="rect">
            <a:avLst/>
          </a:prstGeom>
          <a:noFill/>
        </p:spPr>
        <p:txBody>
          <a:bodyPr wrap="square" rtlCol="0">
            <a:spAutoFit/>
          </a:bodyPr>
          <a:lstStyle/>
          <a:p>
            <a:pPr>
              <a:lnSpc>
                <a:spcPct val="200000"/>
              </a:lnSpc>
            </a:pPr>
            <a:r>
              <a:rPr kumimoji="1" lang="ja-JP" altLang="en-US" dirty="0"/>
              <a:t>カメラが付いていない場合は</a:t>
            </a:r>
            <a:endParaRPr kumimoji="1" lang="en-US" altLang="ja-JP" dirty="0"/>
          </a:p>
          <a:p>
            <a:pPr>
              <a:lnSpc>
                <a:spcPct val="200000"/>
              </a:lnSpc>
            </a:pPr>
            <a:r>
              <a:rPr kumimoji="1" lang="ja-JP" altLang="en-US" dirty="0"/>
              <a:t>アイコンが大きく表示されます。</a:t>
            </a:r>
            <a:endParaRPr kumimoji="1" lang="en-US" altLang="ja-JP" dirty="0"/>
          </a:p>
          <a:p>
            <a:pPr>
              <a:lnSpc>
                <a:spcPct val="200000"/>
              </a:lnSpc>
            </a:pPr>
            <a:r>
              <a:rPr kumimoji="1" lang="ja-JP" altLang="en-US" dirty="0"/>
              <a:t>「ビデオの停止」をクリック</a:t>
            </a:r>
            <a:endParaRPr kumimoji="1" lang="en-US" altLang="ja-JP" dirty="0"/>
          </a:p>
          <a:p>
            <a:pPr>
              <a:lnSpc>
                <a:spcPct val="200000"/>
              </a:lnSpc>
            </a:pPr>
            <a:r>
              <a:rPr kumimoji="1" lang="ja-JP" altLang="en-US" dirty="0"/>
              <a:t>した時も同じくアイコンが表示されます。</a:t>
            </a:r>
            <a:endParaRPr kumimoji="1" lang="en-US" altLang="ja-JP" dirty="0"/>
          </a:p>
          <a:p>
            <a:pPr>
              <a:lnSpc>
                <a:spcPct val="200000"/>
              </a:lnSpc>
            </a:pPr>
            <a:r>
              <a:rPr kumimoji="1" lang="ja-JP" altLang="en-US" dirty="0"/>
              <a:t>このアイコンは自分で好きな</a:t>
            </a:r>
            <a:endParaRPr kumimoji="1" lang="en-US" altLang="ja-JP" dirty="0"/>
          </a:p>
          <a:p>
            <a:pPr>
              <a:lnSpc>
                <a:spcPct val="200000"/>
              </a:lnSpc>
            </a:pPr>
            <a:r>
              <a:rPr kumimoji="1" lang="ja-JP" altLang="en-US" dirty="0"/>
              <a:t>画像を設定することが出来ます。</a:t>
            </a:r>
          </a:p>
        </p:txBody>
      </p:sp>
    </p:spTree>
    <p:extLst>
      <p:ext uri="{BB962C8B-B14F-4D97-AF65-F5344CB8AC3E}">
        <p14:creationId xmlns:p14="http://schemas.microsoft.com/office/powerpoint/2010/main" val="391706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24FE0896-83E4-4DFB-9ECF-AD12806AD142}"/>
              </a:ext>
            </a:extLst>
          </p:cNvPr>
          <p:cNvPicPr>
            <a:picLocks noGrp="1" noChangeAspect="1"/>
          </p:cNvPicPr>
          <p:nvPr>
            <p:ph idx="1"/>
          </p:nvPr>
        </p:nvPicPr>
        <p:blipFill>
          <a:blip r:embed="rId2"/>
          <a:stretch>
            <a:fillRect/>
          </a:stretch>
        </p:blipFill>
        <p:spPr>
          <a:xfrm>
            <a:off x="2592925" y="1264555"/>
            <a:ext cx="5440732" cy="3850029"/>
          </a:xfrm>
        </p:spPr>
      </p:pic>
      <p:pic>
        <p:nvPicPr>
          <p:cNvPr id="9" name="図 8">
            <a:extLst>
              <a:ext uri="{FF2B5EF4-FFF2-40B4-BE49-F238E27FC236}">
                <a16:creationId xmlns:a16="http://schemas.microsoft.com/office/drawing/2014/main" id="{6721D3DD-ED09-4501-8D1F-C0767E577DCC}"/>
              </a:ext>
            </a:extLst>
          </p:cNvPr>
          <p:cNvPicPr>
            <a:picLocks noChangeAspect="1"/>
          </p:cNvPicPr>
          <p:nvPr/>
        </p:nvPicPr>
        <p:blipFill>
          <a:blip r:embed="rId3"/>
          <a:stretch>
            <a:fillRect/>
          </a:stretch>
        </p:blipFill>
        <p:spPr>
          <a:xfrm>
            <a:off x="2592925" y="5621801"/>
            <a:ext cx="9413337" cy="704850"/>
          </a:xfrm>
          <a:prstGeom prst="rect">
            <a:avLst/>
          </a:prstGeom>
        </p:spPr>
      </p:pic>
      <p:sp>
        <p:nvSpPr>
          <p:cNvPr id="12" name="テキスト ボックス 11">
            <a:extLst>
              <a:ext uri="{FF2B5EF4-FFF2-40B4-BE49-F238E27FC236}">
                <a16:creationId xmlns:a16="http://schemas.microsoft.com/office/drawing/2014/main" id="{1AA3ECD8-F5DD-4263-AFE6-4AAC91B6F678}"/>
              </a:ext>
            </a:extLst>
          </p:cNvPr>
          <p:cNvSpPr txBox="1"/>
          <p:nvPr/>
        </p:nvSpPr>
        <p:spPr>
          <a:xfrm>
            <a:off x="2592925" y="642493"/>
            <a:ext cx="1365121" cy="461665"/>
          </a:xfrm>
          <a:prstGeom prst="rect">
            <a:avLst/>
          </a:prstGeom>
          <a:noFill/>
        </p:spPr>
        <p:txBody>
          <a:bodyPr wrap="square">
            <a:spAutoFit/>
          </a:bodyPr>
          <a:lstStyle/>
          <a:p>
            <a:r>
              <a:rPr lang="ja-JP" altLang="en-US" sz="2400" dirty="0"/>
              <a:t>手順</a:t>
            </a:r>
            <a:r>
              <a:rPr lang="en-US" altLang="ja-JP" sz="2400" dirty="0"/>
              <a:t>3-6</a:t>
            </a:r>
            <a:endParaRPr lang="ja-JP" altLang="en-US" sz="2400" dirty="0"/>
          </a:p>
        </p:txBody>
      </p:sp>
      <p:sp>
        <p:nvSpPr>
          <p:cNvPr id="8" name="四角形: 角を丸くする 7">
            <a:extLst>
              <a:ext uri="{FF2B5EF4-FFF2-40B4-BE49-F238E27FC236}">
                <a16:creationId xmlns:a16="http://schemas.microsoft.com/office/drawing/2014/main" id="{D37F07A6-FFDD-424E-ADE6-9CCB2F141D37}"/>
              </a:ext>
            </a:extLst>
          </p:cNvPr>
          <p:cNvSpPr/>
          <p:nvPr/>
        </p:nvSpPr>
        <p:spPr>
          <a:xfrm>
            <a:off x="5884478" y="5622147"/>
            <a:ext cx="1005840" cy="7243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837B851-F140-4ACC-A548-B4C954DB34B6}"/>
              </a:ext>
            </a:extLst>
          </p:cNvPr>
          <p:cNvSpPr txBox="1"/>
          <p:nvPr/>
        </p:nvSpPr>
        <p:spPr>
          <a:xfrm>
            <a:off x="8190411" y="1454704"/>
            <a:ext cx="3409406" cy="3347070"/>
          </a:xfrm>
          <a:prstGeom prst="rect">
            <a:avLst/>
          </a:prstGeom>
          <a:noFill/>
        </p:spPr>
        <p:txBody>
          <a:bodyPr wrap="square" rtlCol="0">
            <a:spAutoFit/>
          </a:bodyPr>
          <a:lstStyle/>
          <a:p>
            <a:pPr>
              <a:lnSpc>
                <a:spcPct val="200000"/>
              </a:lnSpc>
            </a:pPr>
            <a:r>
              <a:rPr kumimoji="1" lang="ja-JP" altLang="en-US" dirty="0"/>
              <a:t>ミーティングに参加者が参加すると、画面に参加者の映像が映ります。</a:t>
            </a:r>
            <a:endParaRPr kumimoji="1" lang="en-US" altLang="ja-JP" dirty="0"/>
          </a:p>
          <a:p>
            <a:pPr>
              <a:lnSpc>
                <a:spcPct val="200000"/>
              </a:lnSpc>
            </a:pPr>
            <a:r>
              <a:rPr kumimoji="1" lang="ja-JP" altLang="en-US" dirty="0"/>
              <a:t>「参加者」の右上に表示されている数字が、増えていることを確認します。</a:t>
            </a:r>
          </a:p>
        </p:txBody>
      </p:sp>
      <p:pic>
        <p:nvPicPr>
          <p:cNvPr id="14" name="図 13">
            <a:extLst>
              <a:ext uri="{FF2B5EF4-FFF2-40B4-BE49-F238E27FC236}">
                <a16:creationId xmlns:a16="http://schemas.microsoft.com/office/drawing/2014/main" id="{B0E03A7E-4E7C-4A1E-892C-2048D998E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339" y="2387467"/>
            <a:ext cx="2540910" cy="2547278"/>
          </a:xfrm>
          <a:prstGeom prst="rect">
            <a:avLst/>
          </a:prstGeom>
        </p:spPr>
      </p:pic>
      <p:grpSp>
        <p:nvGrpSpPr>
          <p:cNvPr id="23" name="グループ化 22">
            <a:extLst>
              <a:ext uri="{FF2B5EF4-FFF2-40B4-BE49-F238E27FC236}">
                <a16:creationId xmlns:a16="http://schemas.microsoft.com/office/drawing/2014/main" id="{CD344010-343D-49F0-BFAD-4FA73B512225}"/>
              </a:ext>
            </a:extLst>
          </p:cNvPr>
          <p:cNvGrpSpPr/>
          <p:nvPr/>
        </p:nvGrpSpPr>
        <p:grpSpPr>
          <a:xfrm>
            <a:off x="5728247" y="1706380"/>
            <a:ext cx="916750" cy="468041"/>
            <a:chOff x="5728247" y="1712733"/>
            <a:chExt cx="916750" cy="461688"/>
          </a:xfrm>
        </p:grpSpPr>
        <p:sp>
          <p:nvSpPr>
            <p:cNvPr id="18" name="正方形/長方形 17">
              <a:extLst>
                <a:ext uri="{FF2B5EF4-FFF2-40B4-BE49-F238E27FC236}">
                  <a16:creationId xmlns:a16="http://schemas.microsoft.com/office/drawing/2014/main" id="{0898CECE-1FAA-4BEF-8259-CF1481F969BD}"/>
                </a:ext>
              </a:extLst>
            </p:cNvPr>
            <p:cNvSpPr/>
            <p:nvPr/>
          </p:nvSpPr>
          <p:spPr>
            <a:xfrm>
              <a:off x="5728247" y="1712733"/>
              <a:ext cx="916750" cy="458510"/>
            </a:xfrm>
            <a:prstGeom prst="rect">
              <a:avLst/>
            </a:prstGeom>
            <a:solidFill>
              <a:srgbClr val="F7C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9F7752B4-C1D8-4953-BB59-23EA9C93E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7524" y="1775686"/>
              <a:ext cx="398035" cy="398735"/>
            </a:xfrm>
            <a:prstGeom prst="rect">
              <a:avLst/>
            </a:prstGeom>
          </p:spPr>
        </p:pic>
      </p:grpSp>
      <p:grpSp>
        <p:nvGrpSpPr>
          <p:cNvPr id="22" name="グループ化 21">
            <a:extLst>
              <a:ext uri="{FF2B5EF4-FFF2-40B4-BE49-F238E27FC236}">
                <a16:creationId xmlns:a16="http://schemas.microsoft.com/office/drawing/2014/main" id="{92B62643-8D08-4470-95DA-7A899B37B700}"/>
              </a:ext>
            </a:extLst>
          </p:cNvPr>
          <p:cNvGrpSpPr/>
          <p:nvPr/>
        </p:nvGrpSpPr>
        <p:grpSpPr>
          <a:xfrm>
            <a:off x="4803003" y="1709010"/>
            <a:ext cx="916750" cy="460896"/>
            <a:chOff x="4803003" y="1709010"/>
            <a:chExt cx="916750" cy="460896"/>
          </a:xfrm>
        </p:grpSpPr>
        <p:sp>
          <p:nvSpPr>
            <p:cNvPr id="17" name="正方形/長方形 16">
              <a:extLst>
                <a:ext uri="{FF2B5EF4-FFF2-40B4-BE49-F238E27FC236}">
                  <a16:creationId xmlns:a16="http://schemas.microsoft.com/office/drawing/2014/main" id="{F123F338-0D6B-46AD-B003-5B843052D3E7}"/>
                </a:ext>
              </a:extLst>
            </p:cNvPr>
            <p:cNvSpPr/>
            <p:nvPr/>
          </p:nvSpPr>
          <p:spPr>
            <a:xfrm>
              <a:off x="4803003" y="1709010"/>
              <a:ext cx="916750" cy="458510"/>
            </a:xfrm>
            <a:prstGeom prst="rect">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AF86BF1-E015-4E7D-A43C-583B3E083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360" y="1771171"/>
              <a:ext cx="398035" cy="398735"/>
            </a:xfrm>
            <a:prstGeom prst="rect">
              <a:avLst/>
            </a:prstGeom>
          </p:spPr>
        </p:pic>
      </p:grpSp>
      <p:grpSp>
        <p:nvGrpSpPr>
          <p:cNvPr id="21" name="グループ化 20">
            <a:extLst>
              <a:ext uri="{FF2B5EF4-FFF2-40B4-BE49-F238E27FC236}">
                <a16:creationId xmlns:a16="http://schemas.microsoft.com/office/drawing/2014/main" id="{35D7599D-A28E-4121-9C9E-B8B03FE87136}"/>
              </a:ext>
            </a:extLst>
          </p:cNvPr>
          <p:cNvGrpSpPr/>
          <p:nvPr/>
        </p:nvGrpSpPr>
        <p:grpSpPr>
          <a:xfrm>
            <a:off x="3876172" y="1706380"/>
            <a:ext cx="916750" cy="458510"/>
            <a:chOff x="3239589" y="1924185"/>
            <a:chExt cx="916750" cy="458510"/>
          </a:xfrm>
        </p:grpSpPr>
        <p:sp>
          <p:nvSpPr>
            <p:cNvPr id="16" name="正方形/長方形 15">
              <a:extLst>
                <a:ext uri="{FF2B5EF4-FFF2-40B4-BE49-F238E27FC236}">
                  <a16:creationId xmlns:a16="http://schemas.microsoft.com/office/drawing/2014/main" id="{970A2FB9-E2DC-40AA-A644-7D5F85429CF2}"/>
                </a:ext>
              </a:extLst>
            </p:cNvPr>
            <p:cNvSpPr/>
            <p:nvPr/>
          </p:nvSpPr>
          <p:spPr>
            <a:xfrm>
              <a:off x="3239589" y="1924185"/>
              <a:ext cx="916750" cy="45851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3B3C900-19A9-435B-BB10-71E0C767A4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8947" y="1981215"/>
              <a:ext cx="398035" cy="398735"/>
            </a:xfrm>
            <a:prstGeom prst="rect">
              <a:avLst/>
            </a:prstGeom>
          </p:spPr>
        </p:pic>
      </p:grpSp>
      <p:sp>
        <p:nvSpPr>
          <p:cNvPr id="24" name="フローチャート: 結合子 23">
            <a:extLst>
              <a:ext uri="{FF2B5EF4-FFF2-40B4-BE49-F238E27FC236}">
                <a16:creationId xmlns:a16="http://schemas.microsoft.com/office/drawing/2014/main" id="{2ACB7FE2-F199-45B6-A1D1-046C3E1AB602}"/>
              </a:ext>
            </a:extLst>
          </p:cNvPr>
          <p:cNvSpPr/>
          <p:nvPr/>
        </p:nvSpPr>
        <p:spPr>
          <a:xfrm>
            <a:off x="6387736" y="5793566"/>
            <a:ext cx="205009" cy="264091"/>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FF0000"/>
                </a:solidFill>
              </a:rPr>
              <a:t>4</a:t>
            </a:r>
            <a:endParaRPr kumimoji="1" lang="ja-JP" altLang="en-US" b="1" dirty="0">
              <a:solidFill>
                <a:srgbClr val="FF0000"/>
              </a:solidFill>
            </a:endParaRPr>
          </a:p>
        </p:txBody>
      </p:sp>
      <p:pic>
        <p:nvPicPr>
          <p:cNvPr id="25" name="グラフィックス 24" descr="矢印: 直線">
            <a:extLst>
              <a:ext uri="{FF2B5EF4-FFF2-40B4-BE49-F238E27FC236}">
                <a16:creationId xmlns:a16="http://schemas.microsoft.com/office/drawing/2014/main" id="{E0BD10CA-ECAF-482F-806B-17E18BBA48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981161" y="4924310"/>
            <a:ext cx="728250" cy="775065"/>
          </a:xfrm>
          <a:prstGeom prst="rect">
            <a:avLst/>
          </a:prstGeom>
        </p:spPr>
      </p:pic>
    </p:spTree>
    <p:extLst>
      <p:ext uri="{BB962C8B-B14F-4D97-AF65-F5344CB8AC3E}">
        <p14:creationId xmlns:p14="http://schemas.microsoft.com/office/powerpoint/2010/main" val="300432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7F0B2-B257-4774-881A-50B6DC6CC195}"/>
              </a:ext>
            </a:extLst>
          </p:cNvPr>
          <p:cNvSpPr>
            <a:spLocks noGrp="1"/>
          </p:cNvSpPr>
          <p:nvPr>
            <p:ph type="title"/>
          </p:nvPr>
        </p:nvSpPr>
        <p:spPr>
          <a:xfrm>
            <a:off x="2592925" y="624110"/>
            <a:ext cx="8911687" cy="749116"/>
          </a:xfrm>
        </p:spPr>
        <p:txBody>
          <a:bodyPr/>
          <a:lstStyle/>
          <a:p>
            <a:r>
              <a:rPr kumimoji="1" lang="en-US" altLang="ja-JP" dirty="0"/>
              <a:t>4.PC</a:t>
            </a:r>
            <a:r>
              <a:rPr kumimoji="1" lang="ja-JP" altLang="en-US" dirty="0"/>
              <a:t>でミーティングに参加（参加者）</a:t>
            </a:r>
          </a:p>
        </p:txBody>
      </p:sp>
      <p:sp>
        <p:nvSpPr>
          <p:cNvPr id="6" name="テキスト ボックス 5">
            <a:extLst>
              <a:ext uri="{FF2B5EF4-FFF2-40B4-BE49-F238E27FC236}">
                <a16:creationId xmlns:a16="http://schemas.microsoft.com/office/drawing/2014/main" id="{2E024CB4-B3EE-4AD3-99E0-59666622D911}"/>
              </a:ext>
            </a:extLst>
          </p:cNvPr>
          <p:cNvSpPr txBox="1"/>
          <p:nvPr/>
        </p:nvSpPr>
        <p:spPr>
          <a:xfrm>
            <a:off x="2589212" y="5067186"/>
            <a:ext cx="6975566" cy="400110"/>
          </a:xfrm>
          <a:prstGeom prst="rect">
            <a:avLst/>
          </a:prstGeom>
          <a:noFill/>
        </p:spPr>
        <p:txBody>
          <a:bodyPr wrap="square" rtlCol="0">
            <a:spAutoFit/>
          </a:bodyPr>
          <a:lstStyle/>
          <a:p>
            <a:r>
              <a:rPr kumimoji="1" lang="ja-JP" altLang="en-US" sz="2000" dirty="0"/>
              <a:t>デスクトップ上にある</a:t>
            </a:r>
            <a:r>
              <a:rPr kumimoji="1" lang="en-US" altLang="ja-JP" sz="2000" dirty="0"/>
              <a:t>Zoom</a:t>
            </a:r>
            <a:r>
              <a:rPr kumimoji="1" lang="ja-JP" altLang="en-US" sz="2000" dirty="0"/>
              <a:t>のアイコンをクリックする。</a:t>
            </a:r>
          </a:p>
        </p:txBody>
      </p:sp>
      <p:sp>
        <p:nvSpPr>
          <p:cNvPr id="11" name="テキスト ボックス 10">
            <a:extLst>
              <a:ext uri="{FF2B5EF4-FFF2-40B4-BE49-F238E27FC236}">
                <a16:creationId xmlns:a16="http://schemas.microsoft.com/office/drawing/2014/main" id="{B369396B-8C45-46A8-8E6D-295FBB0F0E51}"/>
              </a:ext>
            </a:extLst>
          </p:cNvPr>
          <p:cNvSpPr txBox="1"/>
          <p:nvPr/>
        </p:nvSpPr>
        <p:spPr>
          <a:xfrm>
            <a:off x="2589212" y="1790815"/>
            <a:ext cx="1365121" cy="461665"/>
          </a:xfrm>
          <a:prstGeom prst="rect">
            <a:avLst/>
          </a:prstGeom>
          <a:noFill/>
        </p:spPr>
        <p:txBody>
          <a:bodyPr wrap="square">
            <a:spAutoFit/>
          </a:bodyPr>
          <a:lstStyle/>
          <a:p>
            <a:r>
              <a:rPr lang="ja-JP" altLang="en-US" sz="2400" dirty="0"/>
              <a:t>手順</a:t>
            </a:r>
            <a:r>
              <a:rPr lang="en-US" altLang="ja-JP" sz="2400" dirty="0"/>
              <a:t>4-1</a:t>
            </a:r>
            <a:endParaRPr lang="ja-JP" altLang="en-US" sz="2400" dirty="0"/>
          </a:p>
        </p:txBody>
      </p:sp>
      <p:pic>
        <p:nvPicPr>
          <p:cNvPr id="12" name="コンテンツ プレースホルダー 4">
            <a:extLst>
              <a:ext uri="{FF2B5EF4-FFF2-40B4-BE49-F238E27FC236}">
                <a16:creationId xmlns:a16="http://schemas.microsoft.com/office/drawing/2014/main" id="{6569CC22-2EA3-4F14-A6F9-55F7F8E5C0B9}"/>
              </a:ext>
            </a:extLst>
          </p:cNvPr>
          <p:cNvPicPr>
            <a:picLocks noChangeAspect="1"/>
          </p:cNvPicPr>
          <p:nvPr/>
        </p:nvPicPr>
        <p:blipFill>
          <a:blip r:embed="rId2"/>
          <a:stretch>
            <a:fillRect/>
          </a:stretch>
        </p:blipFill>
        <p:spPr>
          <a:xfrm>
            <a:off x="2589212" y="2742714"/>
            <a:ext cx="1469624" cy="1372573"/>
          </a:xfrm>
          <a:prstGeom prst="rect">
            <a:avLst/>
          </a:prstGeom>
        </p:spPr>
      </p:pic>
    </p:spTree>
    <p:extLst>
      <p:ext uri="{BB962C8B-B14F-4D97-AF65-F5344CB8AC3E}">
        <p14:creationId xmlns:p14="http://schemas.microsoft.com/office/powerpoint/2010/main" val="80191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4F9B4-903B-4C4F-B3E0-15E2FA2DBAE1}"/>
              </a:ext>
            </a:extLst>
          </p:cNvPr>
          <p:cNvSpPr>
            <a:spLocks noGrp="1"/>
          </p:cNvSpPr>
          <p:nvPr>
            <p:ph type="title"/>
          </p:nvPr>
        </p:nvSpPr>
        <p:spPr/>
        <p:txBody>
          <a:bodyPr/>
          <a:lstStyle/>
          <a:p>
            <a:r>
              <a:rPr kumimoji="1" lang="ja-JP" altLang="en-US" dirty="0"/>
              <a:t>管理者画面から参加する</a:t>
            </a:r>
          </a:p>
        </p:txBody>
      </p:sp>
      <p:sp>
        <p:nvSpPr>
          <p:cNvPr id="11" name="タイトル 1">
            <a:extLst>
              <a:ext uri="{FF2B5EF4-FFF2-40B4-BE49-F238E27FC236}">
                <a16:creationId xmlns:a16="http://schemas.microsoft.com/office/drawing/2014/main" id="{5976D46C-26CD-4103-805C-C1C982217B7F}"/>
              </a:ext>
            </a:extLst>
          </p:cNvPr>
          <p:cNvSpPr txBox="1">
            <a:spLocks/>
          </p:cNvSpPr>
          <p:nvPr/>
        </p:nvSpPr>
        <p:spPr>
          <a:xfrm>
            <a:off x="2592925" y="1427034"/>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4-2</a:t>
            </a:r>
            <a:endParaRPr lang="ja-JP" altLang="en-US" sz="2400" dirty="0"/>
          </a:p>
        </p:txBody>
      </p:sp>
      <p:pic>
        <p:nvPicPr>
          <p:cNvPr id="9" name="コンテンツ プレースホルダー 4">
            <a:extLst>
              <a:ext uri="{FF2B5EF4-FFF2-40B4-BE49-F238E27FC236}">
                <a16:creationId xmlns:a16="http://schemas.microsoft.com/office/drawing/2014/main" id="{1824D3CC-7D94-4F58-92AD-58D58DDE814A}"/>
              </a:ext>
            </a:extLst>
          </p:cNvPr>
          <p:cNvPicPr>
            <a:picLocks noChangeAspect="1"/>
          </p:cNvPicPr>
          <p:nvPr/>
        </p:nvPicPr>
        <p:blipFill>
          <a:blip r:embed="rId2"/>
          <a:stretch>
            <a:fillRect/>
          </a:stretch>
        </p:blipFill>
        <p:spPr>
          <a:xfrm>
            <a:off x="2725577" y="2043003"/>
            <a:ext cx="5481461" cy="3778250"/>
          </a:xfrm>
          <a:prstGeom prst="rect">
            <a:avLst/>
          </a:prstGeom>
        </p:spPr>
      </p:pic>
      <p:sp>
        <p:nvSpPr>
          <p:cNvPr id="8" name="四角形: 角を丸くする 7">
            <a:extLst>
              <a:ext uri="{FF2B5EF4-FFF2-40B4-BE49-F238E27FC236}">
                <a16:creationId xmlns:a16="http://schemas.microsoft.com/office/drawing/2014/main" id="{7C314415-8B26-44E6-BD61-522E4E6570DC}"/>
              </a:ext>
            </a:extLst>
          </p:cNvPr>
          <p:cNvSpPr/>
          <p:nvPr/>
        </p:nvSpPr>
        <p:spPr>
          <a:xfrm>
            <a:off x="4193176" y="3429000"/>
            <a:ext cx="842555" cy="8621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781DE83-BAE4-488D-8F0F-CC05E06B245C}"/>
              </a:ext>
            </a:extLst>
          </p:cNvPr>
          <p:cNvSpPr txBox="1"/>
          <p:nvPr/>
        </p:nvSpPr>
        <p:spPr>
          <a:xfrm>
            <a:off x="8399417" y="2805752"/>
            <a:ext cx="3474719" cy="1246495"/>
          </a:xfrm>
          <a:prstGeom prst="rect">
            <a:avLst/>
          </a:prstGeom>
          <a:noFill/>
        </p:spPr>
        <p:txBody>
          <a:bodyPr wrap="square" rtlCol="0">
            <a:spAutoFit/>
          </a:bodyPr>
          <a:lstStyle/>
          <a:p>
            <a:pPr>
              <a:lnSpc>
                <a:spcPct val="200000"/>
              </a:lnSpc>
            </a:pPr>
            <a:r>
              <a:rPr kumimoji="1" lang="ja-JP" altLang="en-US" sz="2000" dirty="0"/>
              <a:t>管理者画面からの場合は「参加」をクリックします。</a:t>
            </a:r>
          </a:p>
        </p:txBody>
      </p:sp>
    </p:spTree>
    <p:extLst>
      <p:ext uri="{BB962C8B-B14F-4D97-AF65-F5344CB8AC3E}">
        <p14:creationId xmlns:p14="http://schemas.microsoft.com/office/powerpoint/2010/main" val="195450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1B3B5-76B4-46CF-B486-0CF8F0CAE206}"/>
              </a:ext>
            </a:extLst>
          </p:cNvPr>
          <p:cNvSpPr>
            <a:spLocks noGrp="1"/>
          </p:cNvSpPr>
          <p:nvPr>
            <p:ph type="title"/>
          </p:nvPr>
        </p:nvSpPr>
        <p:spPr/>
        <p:txBody>
          <a:bodyPr/>
          <a:lstStyle/>
          <a:p>
            <a:r>
              <a:rPr kumimoji="1" lang="ja-JP" altLang="en-US" b="1" dirty="0"/>
              <a:t>もくじ</a:t>
            </a:r>
          </a:p>
        </p:txBody>
      </p:sp>
      <p:sp>
        <p:nvSpPr>
          <p:cNvPr id="3" name="コンテンツ プレースホルダー 2">
            <a:extLst>
              <a:ext uri="{FF2B5EF4-FFF2-40B4-BE49-F238E27FC236}">
                <a16:creationId xmlns:a16="http://schemas.microsoft.com/office/drawing/2014/main" id="{E5E81EC4-BB0B-4B5E-A1FE-79F814BDD45D}"/>
              </a:ext>
            </a:extLst>
          </p:cNvPr>
          <p:cNvSpPr>
            <a:spLocks noGrp="1"/>
          </p:cNvSpPr>
          <p:nvPr>
            <p:ph idx="1"/>
          </p:nvPr>
        </p:nvSpPr>
        <p:spPr>
          <a:xfrm>
            <a:off x="2589212" y="1637211"/>
            <a:ext cx="6515599" cy="3777622"/>
          </a:xfrm>
        </p:spPr>
        <p:txBody>
          <a:bodyPr>
            <a:normAutofit fontScale="77500" lnSpcReduction="20000"/>
          </a:bodyPr>
          <a:lstStyle/>
          <a:p>
            <a:pPr>
              <a:lnSpc>
                <a:spcPct val="200000"/>
              </a:lnSpc>
              <a:buFont typeface="+mj-lt"/>
              <a:buAutoNum type="arabicPeriod"/>
            </a:pPr>
            <a:r>
              <a:rPr lang="en-US" altLang="ja-JP" sz="2800" b="1" dirty="0"/>
              <a:t>Zoom</a:t>
            </a:r>
            <a:r>
              <a:rPr lang="ja-JP" altLang="en-US" sz="2800" b="1" dirty="0"/>
              <a:t>のインストール（</a:t>
            </a:r>
            <a:r>
              <a:rPr lang="en-US" altLang="ja-JP" sz="2800" b="1" dirty="0"/>
              <a:t>PC</a:t>
            </a:r>
            <a:r>
              <a:rPr lang="ja-JP" altLang="en-US" sz="2800" b="1" dirty="0"/>
              <a:t>）</a:t>
            </a:r>
            <a:endParaRPr lang="en-US" altLang="ja-JP" sz="2800" b="1" dirty="0"/>
          </a:p>
          <a:p>
            <a:pPr>
              <a:lnSpc>
                <a:spcPct val="200000"/>
              </a:lnSpc>
              <a:buFont typeface="+mj-lt"/>
              <a:buAutoNum type="arabicPeriod"/>
            </a:pPr>
            <a:r>
              <a:rPr lang="ja-JP" altLang="en-US" sz="2800" b="1" dirty="0"/>
              <a:t>アカウントを作成する</a:t>
            </a:r>
            <a:endParaRPr lang="en-US" altLang="ja-JP" sz="2800" b="1" dirty="0"/>
          </a:p>
          <a:p>
            <a:pPr>
              <a:lnSpc>
                <a:spcPct val="200000"/>
              </a:lnSpc>
              <a:buFont typeface="+mj-lt"/>
              <a:buAutoNum type="arabicPeriod"/>
            </a:pPr>
            <a:r>
              <a:rPr kumimoji="1" lang="ja-JP" altLang="en-US" sz="2800" b="1" dirty="0"/>
              <a:t>ミーティング開催（主催者）</a:t>
            </a:r>
            <a:endParaRPr kumimoji="1" lang="en-US" altLang="ja-JP" sz="2800" b="1" dirty="0"/>
          </a:p>
          <a:p>
            <a:pPr>
              <a:lnSpc>
                <a:spcPct val="200000"/>
              </a:lnSpc>
              <a:buFont typeface="+mj-lt"/>
              <a:buAutoNum type="arabicPeriod"/>
            </a:pPr>
            <a:r>
              <a:rPr kumimoji="1" lang="en-US" altLang="ja-JP" sz="2800" b="1" dirty="0"/>
              <a:t>PC</a:t>
            </a:r>
            <a:r>
              <a:rPr lang="ja-JP" altLang="en-US" sz="2800" b="1" dirty="0"/>
              <a:t>でミーティング参加（参加者）</a:t>
            </a:r>
            <a:endParaRPr lang="en-US" altLang="ja-JP" sz="2800" b="1" dirty="0"/>
          </a:p>
          <a:p>
            <a:pPr>
              <a:lnSpc>
                <a:spcPct val="200000"/>
              </a:lnSpc>
              <a:buFont typeface="+mj-lt"/>
              <a:buAutoNum type="arabicPeriod"/>
            </a:pPr>
            <a:r>
              <a:rPr lang="en-US" altLang="ja-JP" sz="2800" b="1" dirty="0"/>
              <a:t>Zoom</a:t>
            </a:r>
            <a:r>
              <a:rPr lang="ja-JP" altLang="en-US" sz="2800" b="1" dirty="0"/>
              <a:t>で使える機能について</a:t>
            </a:r>
            <a:endParaRPr lang="en-US" altLang="ja-JP" sz="2800" b="1" dirty="0"/>
          </a:p>
          <a:p>
            <a:pPr>
              <a:buFont typeface="+mj-lt"/>
              <a:buAutoNum type="arabicPeriod"/>
            </a:pPr>
            <a:endParaRPr kumimoji="1" lang="ja-JP" altLang="en-US" dirty="0"/>
          </a:p>
        </p:txBody>
      </p:sp>
    </p:spTree>
    <p:extLst>
      <p:ext uri="{BB962C8B-B14F-4D97-AF65-F5344CB8AC3E}">
        <p14:creationId xmlns:p14="http://schemas.microsoft.com/office/powerpoint/2010/main" val="365476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70DFF-4793-4191-8319-F683BEF27139}"/>
              </a:ext>
            </a:extLst>
          </p:cNvPr>
          <p:cNvSpPr>
            <a:spLocks noGrp="1"/>
          </p:cNvSpPr>
          <p:nvPr>
            <p:ph type="title"/>
          </p:nvPr>
        </p:nvSpPr>
        <p:spPr/>
        <p:txBody>
          <a:bodyPr/>
          <a:lstStyle/>
          <a:p>
            <a:r>
              <a:rPr kumimoji="1" lang="ja-JP" altLang="en-US" dirty="0"/>
              <a:t>管理者以外の参加者の画面</a:t>
            </a:r>
          </a:p>
        </p:txBody>
      </p:sp>
      <p:pic>
        <p:nvPicPr>
          <p:cNvPr id="5" name="コンテンツ プレースホルダー 4">
            <a:extLst>
              <a:ext uri="{FF2B5EF4-FFF2-40B4-BE49-F238E27FC236}">
                <a16:creationId xmlns:a16="http://schemas.microsoft.com/office/drawing/2014/main" id="{FE0A6927-88B8-433B-B18E-0474F526182B}"/>
              </a:ext>
            </a:extLst>
          </p:cNvPr>
          <p:cNvPicPr>
            <a:picLocks noGrp="1" noChangeAspect="1"/>
          </p:cNvPicPr>
          <p:nvPr>
            <p:ph idx="1"/>
          </p:nvPr>
        </p:nvPicPr>
        <p:blipFill>
          <a:blip r:embed="rId2"/>
          <a:stretch>
            <a:fillRect/>
          </a:stretch>
        </p:blipFill>
        <p:spPr>
          <a:xfrm>
            <a:off x="2592924" y="2590800"/>
            <a:ext cx="4356515" cy="2687601"/>
          </a:xfrm>
          <a:ln>
            <a:solidFill>
              <a:schemeClr val="accent5">
                <a:lumMod val="20000"/>
                <a:lumOff val="80000"/>
              </a:schemeClr>
            </a:solidFill>
          </a:ln>
        </p:spPr>
      </p:pic>
      <p:sp>
        <p:nvSpPr>
          <p:cNvPr id="10" name="タイトル 1">
            <a:extLst>
              <a:ext uri="{FF2B5EF4-FFF2-40B4-BE49-F238E27FC236}">
                <a16:creationId xmlns:a16="http://schemas.microsoft.com/office/drawing/2014/main" id="{1D43C822-93AD-48B5-BBB2-E4EF94F99A47}"/>
              </a:ext>
            </a:extLst>
          </p:cNvPr>
          <p:cNvSpPr txBox="1">
            <a:spLocks/>
          </p:cNvSpPr>
          <p:nvPr/>
        </p:nvSpPr>
        <p:spPr>
          <a:xfrm>
            <a:off x="2592925" y="1626181"/>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4-3</a:t>
            </a:r>
            <a:endParaRPr lang="ja-JP" altLang="en-US" sz="2400" dirty="0"/>
          </a:p>
        </p:txBody>
      </p:sp>
      <p:sp>
        <p:nvSpPr>
          <p:cNvPr id="11" name="テキスト ボックス 10">
            <a:extLst>
              <a:ext uri="{FF2B5EF4-FFF2-40B4-BE49-F238E27FC236}">
                <a16:creationId xmlns:a16="http://schemas.microsoft.com/office/drawing/2014/main" id="{F6DE7EEF-F43B-40CC-B252-6E93B30C7AAB}"/>
              </a:ext>
            </a:extLst>
          </p:cNvPr>
          <p:cNvSpPr txBox="1"/>
          <p:nvPr/>
        </p:nvSpPr>
        <p:spPr>
          <a:xfrm>
            <a:off x="7511143" y="2570623"/>
            <a:ext cx="3993469" cy="1862048"/>
          </a:xfrm>
          <a:prstGeom prst="rect">
            <a:avLst/>
          </a:prstGeom>
          <a:noFill/>
        </p:spPr>
        <p:txBody>
          <a:bodyPr wrap="square" rtlCol="0">
            <a:spAutoFit/>
          </a:bodyPr>
          <a:lstStyle/>
          <a:p>
            <a:pPr>
              <a:lnSpc>
                <a:spcPct val="200000"/>
              </a:lnSpc>
            </a:pPr>
            <a:r>
              <a:rPr kumimoji="1" lang="ja-JP" altLang="en-US" sz="2000" dirty="0"/>
              <a:t>管理者以外の画面からの場合</a:t>
            </a:r>
            <a:endParaRPr kumimoji="1" lang="en-US" altLang="ja-JP" sz="2000" dirty="0"/>
          </a:p>
          <a:p>
            <a:pPr>
              <a:lnSpc>
                <a:spcPct val="200000"/>
              </a:lnSpc>
            </a:pPr>
            <a:r>
              <a:rPr kumimoji="1" lang="ja-JP" altLang="en-US" sz="2000" dirty="0"/>
              <a:t>「ミーティングに参加」</a:t>
            </a:r>
            <a:endParaRPr kumimoji="1" lang="en-US" altLang="ja-JP" sz="2000" dirty="0"/>
          </a:p>
          <a:p>
            <a:pPr>
              <a:lnSpc>
                <a:spcPct val="200000"/>
              </a:lnSpc>
            </a:pPr>
            <a:r>
              <a:rPr kumimoji="1" lang="ja-JP" altLang="en-US" sz="2000" dirty="0"/>
              <a:t>をクリックします。</a:t>
            </a:r>
          </a:p>
        </p:txBody>
      </p:sp>
    </p:spTree>
    <p:extLst>
      <p:ext uri="{BB962C8B-B14F-4D97-AF65-F5344CB8AC3E}">
        <p14:creationId xmlns:p14="http://schemas.microsoft.com/office/powerpoint/2010/main" val="126887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1862" y="1030121"/>
            <a:ext cx="7008275" cy="486233"/>
          </a:xfrm>
        </p:spPr>
        <p:txBody>
          <a:bodyPr>
            <a:normAutofit fontScale="90000"/>
          </a:bodyPr>
          <a:lstStyle/>
          <a:p>
            <a:r>
              <a:rPr kumimoji="1" lang="ja-JP" altLang="en-US" sz="2000" dirty="0"/>
              <a:t>ミーティングに参加画面で参加するための情報を指定します。</a:t>
            </a:r>
          </a:p>
        </p:txBody>
      </p:sp>
      <p:pic>
        <p:nvPicPr>
          <p:cNvPr id="5" name="コンテンツ プレースホルダー 4">
            <a:extLst>
              <a:ext uri="{FF2B5EF4-FFF2-40B4-BE49-F238E27FC236}">
                <a16:creationId xmlns:a16="http://schemas.microsoft.com/office/drawing/2014/main" id="{C024475F-4FC0-455D-B180-BF845B70B1B9}"/>
              </a:ext>
            </a:extLst>
          </p:cNvPr>
          <p:cNvPicPr>
            <a:picLocks noGrp="1" noChangeAspect="1"/>
          </p:cNvPicPr>
          <p:nvPr>
            <p:ph idx="1"/>
          </p:nvPr>
        </p:nvPicPr>
        <p:blipFill>
          <a:blip r:embed="rId2"/>
          <a:stretch>
            <a:fillRect/>
          </a:stretch>
        </p:blipFill>
        <p:spPr>
          <a:xfrm>
            <a:off x="2592925" y="1605233"/>
            <a:ext cx="3762375" cy="3438525"/>
          </a:xfrm>
          <a:ln>
            <a:solidFill>
              <a:schemeClr val="bg1">
                <a:lumMod val="65000"/>
              </a:schemeClr>
            </a:solidFill>
          </a:ln>
        </p:spPr>
      </p:pic>
      <p:sp>
        <p:nvSpPr>
          <p:cNvPr id="8" name="タイトル 1">
            <a:extLst>
              <a:ext uri="{FF2B5EF4-FFF2-40B4-BE49-F238E27FC236}">
                <a16:creationId xmlns:a16="http://schemas.microsoft.com/office/drawing/2014/main" id="{5129EF0D-4BE7-45F2-BDB8-3A8EED87AD1D}"/>
              </a:ext>
            </a:extLst>
          </p:cNvPr>
          <p:cNvSpPr txBox="1">
            <a:spLocks/>
          </p:cNvSpPr>
          <p:nvPr/>
        </p:nvSpPr>
        <p:spPr>
          <a:xfrm>
            <a:off x="2592925" y="420846"/>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4-4</a:t>
            </a:r>
            <a:endParaRPr lang="ja-JP" altLang="en-US" sz="2400" dirty="0"/>
          </a:p>
        </p:txBody>
      </p:sp>
      <p:sp>
        <p:nvSpPr>
          <p:cNvPr id="10" name="タイトル 1">
            <a:extLst>
              <a:ext uri="{FF2B5EF4-FFF2-40B4-BE49-F238E27FC236}">
                <a16:creationId xmlns:a16="http://schemas.microsoft.com/office/drawing/2014/main" id="{CB3A5671-7E58-4969-8AC4-610F36535961}"/>
              </a:ext>
            </a:extLst>
          </p:cNvPr>
          <p:cNvSpPr txBox="1">
            <a:spLocks/>
          </p:cNvSpPr>
          <p:nvPr/>
        </p:nvSpPr>
        <p:spPr>
          <a:xfrm>
            <a:off x="3569400" y="5084117"/>
            <a:ext cx="2515715" cy="48623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rgbClr val="0000FF"/>
                </a:solidFill>
              </a:rPr>
              <a:t>管理者画面の場合</a:t>
            </a:r>
          </a:p>
        </p:txBody>
      </p:sp>
      <p:sp>
        <p:nvSpPr>
          <p:cNvPr id="11" name="タイトル 1">
            <a:extLst>
              <a:ext uri="{FF2B5EF4-FFF2-40B4-BE49-F238E27FC236}">
                <a16:creationId xmlns:a16="http://schemas.microsoft.com/office/drawing/2014/main" id="{F954BD12-E14C-4FE1-9684-57AC8AC837A4}"/>
              </a:ext>
            </a:extLst>
          </p:cNvPr>
          <p:cNvSpPr txBox="1">
            <a:spLocks/>
          </p:cNvSpPr>
          <p:nvPr/>
        </p:nvSpPr>
        <p:spPr>
          <a:xfrm>
            <a:off x="7893206" y="5084117"/>
            <a:ext cx="2515715" cy="48623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rgbClr val="0000FF"/>
                </a:solidFill>
              </a:rPr>
              <a:t>管理者以外画面の場合</a:t>
            </a:r>
          </a:p>
        </p:txBody>
      </p:sp>
      <p:grpSp>
        <p:nvGrpSpPr>
          <p:cNvPr id="18" name="グループ化 17">
            <a:extLst>
              <a:ext uri="{FF2B5EF4-FFF2-40B4-BE49-F238E27FC236}">
                <a16:creationId xmlns:a16="http://schemas.microsoft.com/office/drawing/2014/main" id="{FB73C9F1-6FFA-4E57-A817-C4BA60699847}"/>
              </a:ext>
            </a:extLst>
          </p:cNvPr>
          <p:cNvGrpSpPr/>
          <p:nvPr/>
        </p:nvGrpSpPr>
        <p:grpSpPr>
          <a:xfrm>
            <a:off x="2762919" y="2683018"/>
            <a:ext cx="3422385" cy="1090306"/>
            <a:chOff x="2769409" y="2595449"/>
            <a:chExt cx="3422385" cy="1090306"/>
          </a:xfrm>
        </p:grpSpPr>
        <p:sp>
          <p:nvSpPr>
            <p:cNvPr id="12" name="四角形: 角を丸くする 11">
              <a:extLst>
                <a:ext uri="{FF2B5EF4-FFF2-40B4-BE49-F238E27FC236}">
                  <a16:creationId xmlns:a16="http://schemas.microsoft.com/office/drawing/2014/main" id="{DFAFC8ED-48E7-44E6-A22E-0FC786CA7864}"/>
                </a:ext>
              </a:extLst>
            </p:cNvPr>
            <p:cNvSpPr/>
            <p:nvPr/>
          </p:nvSpPr>
          <p:spPr>
            <a:xfrm>
              <a:off x="2782389" y="2595449"/>
              <a:ext cx="3409405" cy="5135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3DFA6D03-D7A5-4DBF-9A93-968EE1D6A0C2}"/>
                </a:ext>
              </a:extLst>
            </p:cNvPr>
            <p:cNvSpPr/>
            <p:nvPr/>
          </p:nvSpPr>
          <p:spPr>
            <a:xfrm>
              <a:off x="2769409" y="3172244"/>
              <a:ext cx="3409405" cy="5135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752E4865-E1D7-4924-B88E-D00D931D8FDD}"/>
              </a:ext>
            </a:extLst>
          </p:cNvPr>
          <p:cNvGrpSpPr/>
          <p:nvPr/>
        </p:nvGrpSpPr>
        <p:grpSpPr>
          <a:xfrm>
            <a:off x="7089859" y="1605232"/>
            <a:ext cx="3866113" cy="3438525"/>
            <a:chOff x="7089859" y="1506628"/>
            <a:chExt cx="3866113" cy="3438525"/>
          </a:xfrm>
        </p:grpSpPr>
        <p:pic>
          <p:nvPicPr>
            <p:cNvPr id="7" name="図 6">
              <a:extLst>
                <a:ext uri="{FF2B5EF4-FFF2-40B4-BE49-F238E27FC236}">
                  <a16:creationId xmlns:a16="http://schemas.microsoft.com/office/drawing/2014/main" id="{AF849267-760D-42DD-B1EF-FF97EF6B36CB}"/>
                </a:ext>
              </a:extLst>
            </p:cNvPr>
            <p:cNvPicPr>
              <a:picLocks noChangeAspect="1"/>
            </p:cNvPicPr>
            <p:nvPr/>
          </p:nvPicPr>
          <p:blipFill>
            <a:blip r:embed="rId3"/>
            <a:stretch>
              <a:fillRect/>
            </a:stretch>
          </p:blipFill>
          <p:spPr>
            <a:xfrm>
              <a:off x="7089859" y="1506628"/>
              <a:ext cx="3866113" cy="3438525"/>
            </a:xfrm>
            <a:prstGeom prst="rect">
              <a:avLst/>
            </a:prstGeom>
            <a:ln>
              <a:solidFill>
                <a:schemeClr val="bg1">
                  <a:lumMod val="65000"/>
                </a:schemeClr>
              </a:solidFill>
            </a:ln>
          </p:spPr>
        </p:pic>
        <p:sp>
          <p:nvSpPr>
            <p:cNvPr id="14" name="四角形: 角を丸くする 13">
              <a:extLst>
                <a:ext uri="{FF2B5EF4-FFF2-40B4-BE49-F238E27FC236}">
                  <a16:creationId xmlns:a16="http://schemas.microsoft.com/office/drawing/2014/main" id="{CFF6CACB-F4A4-47FF-92FB-C49E2F124169}"/>
                </a:ext>
              </a:extLst>
            </p:cNvPr>
            <p:cNvSpPr/>
            <p:nvPr/>
          </p:nvSpPr>
          <p:spPr>
            <a:xfrm>
              <a:off x="7252897" y="2353785"/>
              <a:ext cx="3497834" cy="5135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917A386-930B-488E-AECB-54B51E9FC1CE}"/>
                </a:ext>
              </a:extLst>
            </p:cNvPr>
            <p:cNvSpPr/>
            <p:nvPr/>
          </p:nvSpPr>
          <p:spPr>
            <a:xfrm>
              <a:off x="7273998" y="2929945"/>
              <a:ext cx="3497834" cy="5135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タイトル 1">
            <a:extLst>
              <a:ext uri="{FF2B5EF4-FFF2-40B4-BE49-F238E27FC236}">
                <a16:creationId xmlns:a16="http://schemas.microsoft.com/office/drawing/2014/main" id="{9DA5ED03-9288-4635-AA83-A00328412250}"/>
              </a:ext>
            </a:extLst>
          </p:cNvPr>
          <p:cNvSpPr txBox="1">
            <a:spLocks/>
          </p:cNvSpPr>
          <p:nvPr/>
        </p:nvSpPr>
        <p:spPr>
          <a:xfrm>
            <a:off x="2591861" y="5558534"/>
            <a:ext cx="8364111" cy="101304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①参加したい会議のミーティング</a:t>
            </a:r>
            <a:r>
              <a:rPr lang="en-US" altLang="ja-JP" sz="2000" dirty="0"/>
              <a:t>ID</a:t>
            </a:r>
            <a:r>
              <a:rPr lang="ja-JP" altLang="en-US" sz="2000" dirty="0"/>
              <a:t>を入力します。</a:t>
            </a:r>
            <a:endParaRPr lang="en-US" altLang="ja-JP" sz="2000" dirty="0"/>
          </a:p>
          <a:p>
            <a:r>
              <a:rPr lang="ja-JP" altLang="en-US" sz="2000" dirty="0"/>
              <a:t>②自分の名前を入力します。（</a:t>
            </a:r>
            <a:r>
              <a:rPr lang="en-US" altLang="ja-JP" sz="2000" dirty="0"/>
              <a:t>※</a:t>
            </a:r>
            <a:r>
              <a:rPr lang="ja-JP" altLang="en-US" sz="2000" dirty="0"/>
              <a:t>自動入力される場合は削除します。</a:t>
            </a:r>
            <a:endParaRPr lang="en-US" altLang="ja-JP" sz="2000" dirty="0"/>
          </a:p>
          <a:p>
            <a:r>
              <a:rPr lang="ja-JP" altLang="en-US" sz="2000" dirty="0"/>
              <a:t>③「参加」をクリックします。</a:t>
            </a:r>
          </a:p>
        </p:txBody>
      </p:sp>
      <p:sp>
        <p:nvSpPr>
          <p:cNvPr id="21" name="四角形: 角を丸くする 20">
            <a:extLst>
              <a:ext uri="{FF2B5EF4-FFF2-40B4-BE49-F238E27FC236}">
                <a16:creationId xmlns:a16="http://schemas.microsoft.com/office/drawing/2014/main" id="{CE8F51E5-7245-42BC-A1DA-8DB0EC40EA34}"/>
              </a:ext>
            </a:extLst>
          </p:cNvPr>
          <p:cNvSpPr/>
          <p:nvPr/>
        </p:nvSpPr>
        <p:spPr>
          <a:xfrm>
            <a:off x="4284616" y="4397783"/>
            <a:ext cx="842555" cy="4289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688C7540-2A86-4B4D-B9CE-39C7B5C00801}"/>
              </a:ext>
            </a:extLst>
          </p:cNvPr>
          <p:cNvSpPr/>
          <p:nvPr/>
        </p:nvSpPr>
        <p:spPr>
          <a:xfrm>
            <a:off x="9966960" y="4431664"/>
            <a:ext cx="804872" cy="4289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63DBF3F-D640-4BE2-96EB-0E0D0818E63E}"/>
              </a:ext>
            </a:extLst>
          </p:cNvPr>
          <p:cNvSpPr txBox="1"/>
          <p:nvPr/>
        </p:nvSpPr>
        <p:spPr>
          <a:xfrm>
            <a:off x="2180186" y="2677906"/>
            <a:ext cx="662441" cy="523220"/>
          </a:xfrm>
          <a:prstGeom prst="rect">
            <a:avLst/>
          </a:prstGeom>
          <a:noFill/>
        </p:spPr>
        <p:txBody>
          <a:bodyPr wrap="square" rtlCol="0">
            <a:spAutoFit/>
          </a:bodyPr>
          <a:lstStyle/>
          <a:p>
            <a:r>
              <a:rPr kumimoji="1" lang="ja-JP" altLang="en-US" sz="2800" b="1" dirty="0">
                <a:solidFill>
                  <a:srgbClr val="FF0000"/>
                </a:solidFill>
              </a:rPr>
              <a:t>①</a:t>
            </a:r>
          </a:p>
        </p:txBody>
      </p:sp>
      <p:sp>
        <p:nvSpPr>
          <p:cNvPr id="26" name="テキスト ボックス 25">
            <a:extLst>
              <a:ext uri="{FF2B5EF4-FFF2-40B4-BE49-F238E27FC236}">
                <a16:creationId xmlns:a16="http://schemas.microsoft.com/office/drawing/2014/main" id="{1C152D2D-66D9-4DDC-B6B6-9C8EDC0ACF2F}"/>
              </a:ext>
            </a:extLst>
          </p:cNvPr>
          <p:cNvSpPr txBox="1"/>
          <p:nvPr/>
        </p:nvSpPr>
        <p:spPr>
          <a:xfrm>
            <a:off x="6729249" y="2505329"/>
            <a:ext cx="636814" cy="523220"/>
          </a:xfrm>
          <a:prstGeom prst="rect">
            <a:avLst/>
          </a:prstGeom>
          <a:noFill/>
        </p:spPr>
        <p:txBody>
          <a:bodyPr wrap="square">
            <a:spAutoFit/>
          </a:bodyPr>
          <a:lstStyle/>
          <a:p>
            <a:r>
              <a:rPr kumimoji="1" lang="ja-JP" altLang="en-US" sz="2800" b="1" dirty="0">
                <a:solidFill>
                  <a:srgbClr val="FF0000"/>
                </a:solidFill>
              </a:rPr>
              <a:t>①</a:t>
            </a:r>
          </a:p>
        </p:txBody>
      </p:sp>
      <p:sp>
        <p:nvSpPr>
          <p:cNvPr id="27" name="テキスト ボックス 26">
            <a:extLst>
              <a:ext uri="{FF2B5EF4-FFF2-40B4-BE49-F238E27FC236}">
                <a16:creationId xmlns:a16="http://schemas.microsoft.com/office/drawing/2014/main" id="{A69A59D4-6144-41E9-8442-2DBE1E9EA49E}"/>
              </a:ext>
            </a:extLst>
          </p:cNvPr>
          <p:cNvSpPr txBox="1"/>
          <p:nvPr/>
        </p:nvSpPr>
        <p:spPr>
          <a:xfrm>
            <a:off x="6729249" y="3081489"/>
            <a:ext cx="636814" cy="523220"/>
          </a:xfrm>
          <a:prstGeom prst="rect">
            <a:avLst/>
          </a:prstGeom>
          <a:noFill/>
        </p:spPr>
        <p:txBody>
          <a:bodyPr wrap="square">
            <a:spAutoFit/>
          </a:bodyPr>
          <a:lstStyle/>
          <a:p>
            <a:r>
              <a:rPr kumimoji="1" lang="ja-JP" altLang="en-US" sz="2800" b="1" dirty="0">
                <a:solidFill>
                  <a:srgbClr val="FF0000"/>
                </a:solidFill>
              </a:rPr>
              <a:t>②</a:t>
            </a:r>
          </a:p>
        </p:txBody>
      </p:sp>
      <p:sp>
        <p:nvSpPr>
          <p:cNvPr id="28" name="テキスト ボックス 27">
            <a:extLst>
              <a:ext uri="{FF2B5EF4-FFF2-40B4-BE49-F238E27FC236}">
                <a16:creationId xmlns:a16="http://schemas.microsoft.com/office/drawing/2014/main" id="{F2084605-7BEF-4A78-96DC-55AF1F36E353}"/>
              </a:ext>
            </a:extLst>
          </p:cNvPr>
          <p:cNvSpPr txBox="1"/>
          <p:nvPr/>
        </p:nvSpPr>
        <p:spPr>
          <a:xfrm>
            <a:off x="10050989" y="3974998"/>
            <a:ext cx="636814" cy="523220"/>
          </a:xfrm>
          <a:prstGeom prst="rect">
            <a:avLst/>
          </a:prstGeom>
          <a:noFill/>
        </p:spPr>
        <p:txBody>
          <a:bodyPr wrap="square">
            <a:spAutoFit/>
          </a:bodyPr>
          <a:lstStyle/>
          <a:p>
            <a:r>
              <a:rPr kumimoji="1" lang="ja-JP" altLang="en-US" sz="2800" b="1" dirty="0">
                <a:solidFill>
                  <a:srgbClr val="FF0000"/>
                </a:solidFill>
              </a:rPr>
              <a:t>③</a:t>
            </a:r>
          </a:p>
        </p:txBody>
      </p:sp>
      <p:sp>
        <p:nvSpPr>
          <p:cNvPr id="29" name="テキスト ボックス 28">
            <a:extLst>
              <a:ext uri="{FF2B5EF4-FFF2-40B4-BE49-F238E27FC236}">
                <a16:creationId xmlns:a16="http://schemas.microsoft.com/office/drawing/2014/main" id="{EE52EE84-EB66-4BC3-BEB2-B6BC773D4A0E}"/>
              </a:ext>
            </a:extLst>
          </p:cNvPr>
          <p:cNvSpPr txBox="1"/>
          <p:nvPr/>
        </p:nvSpPr>
        <p:spPr>
          <a:xfrm>
            <a:off x="3714530" y="4384526"/>
            <a:ext cx="636814" cy="523220"/>
          </a:xfrm>
          <a:prstGeom prst="rect">
            <a:avLst/>
          </a:prstGeom>
          <a:noFill/>
        </p:spPr>
        <p:txBody>
          <a:bodyPr wrap="square">
            <a:spAutoFit/>
          </a:bodyPr>
          <a:lstStyle/>
          <a:p>
            <a:r>
              <a:rPr kumimoji="1" lang="ja-JP" altLang="en-US" sz="2800" b="1" dirty="0">
                <a:solidFill>
                  <a:srgbClr val="FF0000"/>
                </a:solidFill>
              </a:rPr>
              <a:t>③</a:t>
            </a:r>
          </a:p>
        </p:txBody>
      </p:sp>
      <p:sp>
        <p:nvSpPr>
          <p:cNvPr id="30" name="テキスト ボックス 29">
            <a:extLst>
              <a:ext uri="{FF2B5EF4-FFF2-40B4-BE49-F238E27FC236}">
                <a16:creationId xmlns:a16="http://schemas.microsoft.com/office/drawing/2014/main" id="{0423F934-052D-4A56-A897-B158882988E5}"/>
              </a:ext>
            </a:extLst>
          </p:cNvPr>
          <p:cNvSpPr txBox="1"/>
          <p:nvPr/>
        </p:nvSpPr>
        <p:spPr>
          <a:xfrm>
            <a:off x="2190986" y="3327935"/>
            <a:ext cx="636814" cy="523220"/>
          </a:xfrm>
          <a:prstGeom prst="rect">
            <a:avLst/>
          </a:prstGeom>
          <a:noFill/>
        </p:spPr>
        <p:txBody>
          <a:bodyPr wrap="square">
            <a:spAutoFit/>
          </a:bodyPr>
          <a:lstStyle/>
          <a:p>
            <a:r>
              <a:rPr kumimoji="1" lang="ja-JP" altLang="en-US" sz="2800" b="1" dirty="0">
                <a:solidFill>
                  <a:srgbClr val="FF0000"/>
                </a:solidFill>
              </a:rPr>
              <a:t>②</a:t>
            </a:r>
          </a:p>
        </p:txBody>
      </p:sp>
    </p:spTree>
    <p:extLst>
      <p:ext uri="{BB962C8B-B14F-4D97-AF65-F5344CB8AC3E}">
        <p14:creationId xmlns:p14="http://schemas.microsoft.com/office/powerpoint/2010/main" val="298031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6" y="467354"/>
            <a:ext cx="6629452" cy="708301"/>
          </a:xfrm>
        </p:spPr>
        <p:txBody>
          <a:bodyPr/>
          <a:lstStyle/>
          <a:p>
            <a:r>
              <a:rPr kumimoji="1" lang="en-US" altLang="ja-JP" dirty="0"/>
              <a:t>5.</a:t>
            </a:r>
            <a:r>
              <a:rPr lang="en-US" altLang="ja-JP" dirty="0"/>
              <a:t>Zoom</a:t>
            </a:r>
            <a:r>
              <a:rPr lang="ja-JP" altLang="en-US" dirty="0"/>
              <a:t>で使える機能について</a:t>
            </a:r>
            <a:endParaRPr kumimoji="1" lang="ja-JP" altLang="en-US" dirty="0"/>
          </a:p>
        </p:txBody>
      </p:sp>
      <p:sp>
        <p:nvSpPr>
          <p:cNvPr id="6" name="タイトル 1">
            <a:extLst>
              <a:ext uri="{FF2B5EF4-FFF2-40B4-BE49-F238E27FC236}">
                <a16:creationId xmlns:a16="http://schemas.microsoft.com/office/drawing/2014/main" id="{A972953E-FAC7-4B05-9D9D-8D092E70CA70}"/>
              </a:ext>
            </a:extLst>
          </p:cNvPr>
          <p:cNvSpPr txBox="1">
            <a:spLocks/>
          </p:cNvSpPr>
          <p:nvPr/>
        </p:nvSpPr>
        <p:spPr>
          <a:xfrm>
            <a:off x="2592926" y="1136466"/>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5-1</a:t>
            </a:r>
            <a:endParaRPr lang="ja-JP" altLang="en-US" sz="2400" dirty="0"/>
          </a:p>
        </p:txBody>
      </p:sp>
      <p:sp>
        <p:nvSpPr>
          <p:cNvPr id="15" name="タイトル 1">
            <a:extLst>
              <a:ext uri="{FF2B5EF4-FFF2-40B4-BE49-F238E27FC236}">
                <a16:creationId xmlns:a16="http://schemas.microsoft.com/office/drawing/2014/main" id="{34E9E5CF-12B3-4D37-9A9D-4526564A828F}"/>
              </a:ext>
            </a:extLst>
          </p:cNvPr>
          <p:cNvSpPr txBox="1">
            <a:spLocks/>
          </p:cNvSpPr>
          <p:nvPr/>
        </p:nvSpPr>
        <p:spPr>
          <a:xfrm>
            <a:off x="2592926" y="5878670"/>
            <a:ext cx="8363046"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pic>
        <p:nvPicPr>
          <p:cNvPr id="4" name="図 3">
            <a:extLst>
              <a:ext uri="{FF2B5EF4-FFF2-40B4-BE49-F238E27FC236}">
                <a16:creationId xmlns:a16="http://schemas.microsoft.com/office/drawing/2014/main" id="{4DCFD776-212B-4A23-B5CC-1161BE9B64E1}"/>
              </a:ext>
            </a:extLst>
          </p:cNvPr>
          <p:cNvPicPr>
            <a:picLocks noChangeAspect="1"/>
          </p:cNvPicPr>
          <p:nvPr/>
        </p:nvPicPr>
        <p:blipFill>
          <a:blip r:embed="rId2"/>
          <a:stretch>
            <a:fillRect/>
          </a:stretch>
        </p:blipFill>
        <p:spPr>
          <a:xfrm>
            <a:off x="2732586" y="1697085"/>
            <a:ext cx="6600825" cy="4429125"/>
          </a:xfrm>
          <a:prstGeom prst="rect">
            <a:avLst/>
          </a:prstGeom>
        </p:spPr>
      </p:pic>
      <p:sp>
        <p:nvSpPr>
          <p:cNvPr id="17" name="正方形/長方形 16">
            <a:extLst>
              <a:ext uri="{FF2B5EF4-FFF2-40B4-BE49-F238E27FC236}">
                <a16:creationId xmlns:a16="http://schemas.microsoft.com/office/drawing/2014/main" id="{7D082CEE-21B3-4E4A-B393-40E6948C63CF}"/>
              </a:ext>
            </a:extLst>
          </p:cNvPr>
          <p:cNvSpPr/>
          <p:nvPr/>
        </p:nvSpPr>
        <p:spPr>
          <a:xfrm>
            <a:off x="8621486" y="1529738"/>
            <a:ext cx="853490" cy="6444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D1F11ED6-3E99-4EA1-A63D-33277D3B6526}"/>
              </a:ext>
            </a:extLst>
          </p:cNvPr>
          <p:cNvSpPr txBox="1">
            <a:spLocks/>
          </p:cNvSpPr>
          <p:nvPr/>
        </p:nvSpPr>
        <p:spPr>
          <a:xfrm>
            <a:off x="9222379" y="4624251"/>
            <a:ext cx="2481942" cy="1071155"/>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「表示」をクリックするとこのような</a:t>
            </a:r>
            <a:endParaRPr lang="en-US" altLang="ja-JP" sz="2000" dirty="0"/>
          </a:p>
          <a:p>
            <a:r>
              <a:rPr lang="ja-JP" altLang="en-US" sz="2000" dirty="0"/>
              <a:t>画面が出ます。</a:t>
            </a:r>
          </a:p>
        </p:txBody>
      </p:sp>
      <p:sp>
        <p:nvSpPr>
          <p:cNvPr id="27" name="吹き出し: 四角形 26">
            <a:extLst>
              <a:ext uri="{FF2B5EF4-FFF2-40B4-BE49-F238E27FC236}">
                <a16:creationId xmlns:a16="http://schemas.microsoft.com/office/drawing/2014/main" id="{7EE173B8-5BF5-4E08-BC56-594BF55C22BB}"/>
              </a:ext>
            </a:extLst>
          </p:cNvPr>
          <p:cNvSpPr/>
          <p:nvPr/>
        </p:nvSpPr>
        <p:spPr>
          <a:xfrm rot="10800000">
            <a:off x="9558109" y="2565015"/>
            <a:ext cx="2146207" cy="1875972"/>
          </a:xfrm>
          <a:prstGeom prst="wedgeRectCallout">
            <a:avLst>
              <a:gd name="adj1" fmla="val 53525"/>
              <a:gd name="adj2" fmla="val 723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837AE27F-D899-4001-993B-10A2CBA05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392" y="2580334"/>
            <a:ext cx="2084926" cy="1782275"/>
          </a:xfrm>
          <a:prstGeom prst="rect">
            <a:avLst/>
          </a:prstGeom>
        </p:spPr>
      </p:pic>
    </p:spTree>
    <p:extLst>
      <p:ext uri="{BB962C8B-B14F-4D97-AF65-F5344CB8AC3E}">
        <p14:creationId xmlns:p14="http://schemas.microsoft.com/office/powerpoint/2010/main" val="2086230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6" y="467354"/>
            <a:ext cx="6629452" cy="708301"/>
          </a:xfrm>
        </p:spPr>
        <p:txBody>
          <a:bodyPr/>
          <a:lstStyle/>
          <a:p>
            <a:r>
              <a:rPr kumimoji="1" lang="ja-JP" altLang="en-US" dirty="0"/>
              <a:t>全画面表示の終了</a:t>
            </a:r>
          </a:p>
        </p:txBody>
      </p:sp>
      <p:sp>
        <p:nvSpPr>
          <p:cNvPr id="6" name="タイトル 1">
            <a:extLst>
              <a:ext uri="{FF2B5EF4-FFF2-40B4-BE49-F238E27FC236}">
                <a16:creationId xmlns:a16="http://schemas.microsoft.com/office/drawing/2014/main" id="{A972953E-FAC7-4B05-9D9D-8D092E70CA70}"/>
              </a:ext>
            </a:extLst>
          </p:cNvPr>
          <p:cNvSpPr txBox="1">
            <a:spLocks/>
          </p:cNvSpPr>
          <p:nvPr/>
        </p:nvSpPr>
        <p:spPr>
          <a:xfrm>
            <a:off x="2592926" y="1186570"/>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5-2</a:t>
            </a:r>
            <a:endParaRPr lang="ja-JP" altLang="en-US" sz="2400" dirty="0"/>
          </a:p>
        </p:txBody>
      </p:sp>
      <p:sp>
        <p:nvSpPr>
          <p:cNvPr id="15" name="タイトル 1">
            <a:extLst>
              <a:ext uri="{FF2B5EF4-FFF2-40B4-BE49-F238E27FC236}">
                <a16:creationId xmlns:a16="http://schemas.microsoft.com/office/drawing/2014/main" id="{34E9E5CF-12B3-4D37-9A9D-4526564A828F}"/>
              </a:ext>
            </a:extLst>
          </p:cNvPr>
          <p:cNvSpPr txBox="1">
            <a:spLocks/>
          </p:cNvSpPr>
          <p:nvPr/>
        </p:nvSpPr>
        <p:spPr>
          <a:xfrm>
            <a:off x="2592926" y="5878670"/>
            <a:ext cx="8363046"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pic>
        <p:nvPicPr>
          <p:cNvPr id="4" name="図 3">
            <a:extLst>
              <a:ext uri="{FF2B5EF4-FFF2-40B4-BE49-F238E27FC236}">
                <a16:creationId xmlns:a16="http://schemas.microsoft.com/office/drawing/2014/main" id="{4DCFD776-212B-4A23-B5CC-1161BE9B64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92926" y="2136578"/>
            <a:ext cx="2172544" cy="1857175"/>
          </a:xfrm>
          <a:prstGeom prst="rect">
            <a:avLst/>
          </a:prstGeom>
        </p:spPr>
      </p:pic>
      <p:sp>
        <p:nvSpPr>
          <p:cNvPr id="17" name="正方形/長方形 16">
            <a:extLst>
              <a:ext uri="{FF2B5EF4-FFF2-40B4-BE49-F238E27FC236}">
                <a16:creationId xmlns:a16="http://schemas.microsoft.com/office/drawing/2014/main" id="{7D082CEE-21B3-4E4A-B393-40E6948C63CF}"/>
              </a:ext>
            </a:extLst>
          </p:cNvPr>
          <p:cNvSpPr/>
          <p:nvPr/>
        </p:nvSpPr>
        <p:spPr>
          <a:xfrm>
            <a:off x="2913390" y="3528917"/>
            <a:ext cx="1720168" cy="322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D1F11ED6-3E99-4EA1-A63D-33277D3B6526}"/>
              </a:ext>
            </a:extLst>
          </p:cNvPr>
          <p:cNvSpPr txBox="1">
            <a:spLocks/>
          </p:cNvSpPr>
          <p:nvPr/>
        </p:nvSpPr>
        <p:spPr>
          <a:xfrm>
            <a:off x="5316234" y="1838341"/>
            <a:ext cx="5639738" cy="4552305"/>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000" dirty="0"/>
              <a:t>「全画面表示の開始」をクリックすると</a:t>
            </a:r>
            <a:endParaRPr lang="en-US" altLang="ja-JP" sz="2000" dirty="0"/>
          </a:p>
          <a:p>
            <a:pPr>
              <a:lnSpc>
                <a:spcPct val="150000"/>
              </a:lnSpc>
            </a:pPr>
            <a:r>
              <a:rPr lang="ja-JP" altLang="en-US" sz="2000" dirty="0"/>
              <a:t>全画面表示になり</a:t>
            </a:r>
            <a:endParaRPr lang="en-US" altLang="ja-JP" sz="2000" dirty="0"/>
          </a:p>
          <a:p>
            <a:pPr>
              <a:lnSpc>
                <a:spcPct val="150000"/>
              </a:lnSpc>
            </a:pPr>
            <a:r>
              <a:rPr lang="ja-JP" altLang="en-US" sz="2000" dirty="0"/>
              <a:t>全画面表示だと操作がしにくいときは</a:t>
            </a:r>
            <a:endParaRPr lang="en-US" altLang="ja-JP" sz="2000" dirty="0"/>
          </a:p>
          <a:p>
            <a:pPr>
              <a:lnSpc>
                <a:spcPct val="150000"/>
              </a:lnSpc>
            </a:pPr>
            <a:r>
              <a:rPr lang="en-US" altLang="ja-JP" sz="2000" dirty="0"/>
              <a:t>PC</a:t>
            </a:r>
            <a:r>
              <a:rPr lang="ja-JP" altLang="en-US" sz="2000" dirty="0"/>
              <a:t>上で他（インターネットのブラウザ等）の</a:t>
            </a:r>
            <a:endParaRPr lang="en-US" altLang="ja-JP" sz="2000" dirty="0"/>
          </a:p>
          <a:p>
            <a:pPr>
              <a:lnSpc>
                <a:spcPct val="150000"/>
              </a:lnSpc>
            </a:pPr>
            <a:r>
              <a:rPr lang="ja-JP" altLang="en-US" sz="2000" dirty="0"/>
              <a:t>画面を同時に開きたい場合などは</a:t>
            </a:r>
            <a:endParaRPr lang="en-US" altLang="ja-JP" sz="2000" dirty="0"/>
          </a:p>
          <a:p>
            <a:pPr>
              <a:lnSpc>
                <a:spcPct val="150000"/>
              </a:lnSpc>
            </a:pPr>
            <a:r>
              <a:rPr lang="ja-JP" altLang="en-US" sz="2000" dirty="0">
                <a:solidFill>
                  <a:srgbClr val="FF0000"/>
                </a:solidFill>
              </a:rPr>
              <a:t>「全画面表示の終了」</a:t>
            </a:r>
            <a:r>
              <a:rPr lang="ja-JP" altLang="en-US" sz="2000" dirty="0"/>
              <a:t>をクリックし</a:t>
            </a:r>
            <a:endParaRPr lang="en-US" altLang="ja-JP" sz="2000" dirty="0"/>
          </a:p>
          <a:p>
            <a:pPr>
              <a:lnSpc>
                <a:spcPct val="150000"/>
              </a:lnSpc>
            </a:pPr>
            <a:r>
              <a:rPr lang="ja-JP" altLang="en-US" sz="2000" dirty="0"/>
              <a:t>全画面表示を終了させます。</a:t>
            </a:r>
            <a:endParaRPr lang="en-US" altLang="ja-JP" sz="2000" dirty="0"/>
          </a:p>
          <a:p>
            <a:pPr>
              <a:lnSpc>
                <a:spcPct val="150000"/>
              </a:lnSpc>
            </a:pPr>
            <a:r>
              <a:rPr lang="ja-JP" altLang="en-US" sz="2000" dirty="0"/>
              <a:t>またはキーボードの</a:t>
            </a:r>
            <a:r>
              <a:rPr lang="ja-JP" altLang="en-US" sz="2000" dirty="0">
                <a:solidFill>
                  <a:srgbClr val="0000FF"/>
                </a:solidFill>
              </a:rPr>
              <a:t>「</a:t>
            </a:r>
            <a:r>
              <a:rPr lang="en-US" altLang="ja-JP" sz="2000" dirty="0">
                <a:solidFill>
                  <a:srgbClr val="0000FF"/>
                </a:solidFill>
              </a:rPr>
              <a:t>Esc</a:t>
            </a:r>
            <a:r>
              <a:rPr lang="ja-JP" altLang="en-US" sz="2000" dirty="0">
                <a:solidFill>
                  <a:srgbClr val="0000FF"/>
                </a:solidFill>
              </a:rPr>
              <a:t>」エスケープキー</a:t>
            </a:r>
            <a:r>
              <a:rPr lang="ja-JP" altLang="en-US" sz="2000" dirty="0"/>
              <a:t>を</a:t>
            </a:r>
            <a:endParaRPr lang="en-US" altLang="ja-JP" sz="2000" dirty="0"/>
          </a:p>
          <a:p>
            <a:pPr>
              <a:lnSpc>
                <a:spcPct val="150000"/>
              </a:lnSpc>
            </a:pPr>
            <a:r>
              <a:rPr lang="ja-JP" altLang="en-US" sz="2000" dirty="0"/>
              <a:t>押しても全画面表示を終了することができます。</a:t>
            </a:r>
            <a:endParaRPr lang="en-US" altLang="ja-JP" sz="2000" dirty="0"/>
          </a:p>
        </p:txBody>
      </p:sp>
    </p:spTree>
    <p:extLst>
      <p:ext uri="{BB962C8B-B14F-4D97-AF65-F5344CB8AC3E}">
        <p14:creationId xmlns:p14="http://schemas.microsoft.com/office/powerpoint/2010/main" val="356962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76B6E730-C527-4898-9C0E-FE1280925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5540" y="2255809"/>
            <a:ext cx="9351746" cy="557638"/>
          </a:xfrm>
        </p:spPr>
      </p:pic>
      <p:sp>
        <p:nvSpPr>
          <p:cNvPr id="6" name="タイトル 1">
            <a:extLst>
              <a:ext uri="{FF2B5EF4-FFF2-40B4-BE49-F238E27FC236}">
                <a16:creationId xmlns:a16="http://schemas.microsoft.com/office/drawing/2014/main" id="{4D4E7181-5E93-4661-9238-F9A5143618AA}"/>
              </a:ext>
            </a:extLst>
          </p:cNvPr>
          <p:cNvSpPr txBox="1">
            <a:spLocks/>
          </p:cNvSpPr>
          <p:nvPr/>
        </p:nvSpPr>
        <p:spPr>
          <a:xfrm>
            <a:off x="2589213" y="1554479"/>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5-3</a:t>
            </a:r>
            <a:endParaRPr lang="ja-JP" altLang="en-US" sz="2400" dirty="0"/>
          </a:p>
        </p:txBody>
      </p:sp>
      <p:sp>
        <p:nvSpPr>
          <p:cNvPr id="9" name="タイトル 1">
            <a:extLst>
              <a:ext uri="{FF2B5EF4-FFF2-40B4-BE49-F238E27FC236}">
                <a16:creationId xmlns:a16="http://schemas.microsoft.com/office/drawing/2014/main" id="{91EDD6C1-7127-4670-ABCF-921B585CD96F}"/>
              </a:ext>
            </a:extLst>
          </p:cNvPr>
          <p:cNvSpPr>
            <a:spLocks noGrp="1"/>
          </p:cNvSpPr>
          <p:nvPr>
            <p:ph type="title"/>
          </p:nvPr>
        </p:nvSpPr>
        <p:spPr>
          <a:xfrm>
            <a:off x="2589213" y="702486"/>
            <a:ext cx="6629452" cy="708301"/>
          </a:xfrm>
        </p:spPr>
        <p:txBody>
          <a:bodyPr/>
          <a:lstStyle/>
          <a:p>
            <a:r>
              <a:rPr lang="en-US" altLang="ja-JP" dirty="0"/>
              <a:t>Zoom</a:t>
            </a:r>
            <a:r>
              <a:rPr lang="ja-JP" altLang="en-US" dirty="0"/>
              <a:t>で使える機能の説明</a:t>
            </a:r>
            <a:endParaRPr kumimoji="1" lang="ja-JP" altLang="en-US" dirty="0"/>
          </a:p>
        </p:txBody>
      </p:sp>
      <p:sp>
        <p:nvSpPr>
          <p:cNvPr id="10" name="正方形/長方形 9">
            <a:extLst>
              <a:ext uri="{FF2B5EF4-FFF2-40B4-BE49-F238E27FC236}">
                <a16:creationId xmlns:a16="http://schemas.microsoft.com/office/drawing/2014/main" id="{9A617996-AD4A-4798-8D5B-6734C7EACD06}"/>
              </a:ext>
            </a:extLst>
          </p:cNvPr>
          <p:cNvSpPr/>
          <p:nvPr/>
        </p:nvSpPr>
        <p:spPr>
          <a:xfrm>
            <a:off x="2054268"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206B82E-F91D-498A-9F20-605E3B1D53C9}"/>
              </a:ext>
            </a:extLst>
          </p:cNvPr>
          <p:cNvSpPr/>
          <p:nvPr/>
        </p:nvSpPr>
        <p:spPr>
          <a:xfrm>
            <a:off x="2759402"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86899D4-9D67-43F1-8B95-B4DFA4AE952D}"/>
              </a:ext>
            </a:extLst>
          </p:cNvPr>
          <p:cNvSpPr/>
          <p:nvPr/>
        </p:nvSpPr>
        <p:spPr>
          <a:xfrm>
            <a:off x="4595943"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18E3454-3DC1-40F4-9082-10F73540BA75}"/>
              </a:ext>
            </a:extLst>
          </p:cNvPr>
          <p:cNvSpPr/>
          <p:nvPr/>
        </p:nvSpPr>
        <p:spPr>
          <a:xfrm>
            <a:off x="5401673"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0232D44-E5F6-463F-8731-979C1563D114}"/>
              </a:ext>
            </a:extLst>
          </p:cNvPr>
          <p:cNvSpPr/>
          <p:nvPr/>
        </p:nvSpPr>
        <p:spPr>
          <a:xfrm>
            <a:off x="6230217"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0F75AD0-9807-4AA4-9B07-D143ED8F5745}"/>
              </a:ext>
            </a:extLst>
          </p:cNvPr>
          <p:cNvSpPr/>
          <p:nvPr/>
        </p:nvSpPr>
        <p:spPr>
          <a:xfrm>
            <a:off x="6881571"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9AD2D7B-5125-42BF-AB95-AF615D778491}"/>
              </a:ext>
            </a:extLst>
          </p:cNvPr>
          <p:cNvSpPr/>
          <p:nvPr/>
        </p:nvSpPr>
        <p:spPr>
          <a:xfrm>
            <a:off x="7532925"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BAE9E24-4C82-4659-9F49-86D5C6019581}"/>
              </a:ext>
            </a:extLst>
          </p:cNvPr>
          <p:cNvSpPr/>
          <p:nvPr/>
        </p:nvSpPr>
        <p:spPr>
          <a:xfrm>
            <a:off x="8184279"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AE1CF00-6FA7-4D08-9153-1A9209332E0F}"/>
              </a:ext>
            </a:extLst>
          </p:cNvPr>
          <p:cNvSpPr txBox="1"/>
          <p:nvPr/>
        </p:nvSpPr>
        <p:spPr>
          <a:xfrm>
            <a:off x="2165897" y="2832680"/>
            <a:ext cx="593505" cy="461665"/>
          </a:xfrm>
          <a:prstGeom prst="rect">
            <a:avLst/>
          </a:prstGeom>
          <a:noFill/>
        </p:spPr>
        <p:txBody>
          <a:bodyPr wrap="square" rtlCol="0">
            <a:spAutoFit/>
          </a:bodyPr>
          <a:lstStyle/>
          <a:p>
            <a:r>
              <a:rPr kumimoji="1" lang="ja-JP" altLang="en-US" sz="2400" b="1" dirty="0">
                <a:solidFill>
                  <a:srgbClr val="FF0000"/>
                </a:solidFill>
              </a:rPr>
              <a:t>①</a:t>
            </a:r>
          </a:p>
        </p:txBody>
      </p:sp>
      <p:sp>
        <p:nvSpPr>
          <p:cNvPr id="21" name="テキスト ボックス 20">
            <a:extLst>
              <a:ext uri="{FF2B5EF4-FFF2-40B4-BE49-F238E27FC236}">
                <a16:creationId xmlns:a16="http://schemas.microsoft.com/office/drawing/2014/main" id="{F7BF1688-B56F-4840-B928-6531ED88F640}"/>
              </a:ext>
            </a:extLst>
          </p:cNvPr>
          <p:cNvSpPr txBox="1"/>
          <p:nvPr/>
        </p:nvSpPr>
        <p:spPr>
          <a:xfrm>
            <a:off x="2054267" y="3608810"/>
            <a:ext cx="9507255" cy="2862322"/>
          </a:xfrm>
          <a:prstGeom prst="rect">
            <a:avLst/>
          </a:prstGeom>
          <a:noFill/>
        </p:spPr>
        <p:txBody>
          <a:bodyPr wrap="square" rtlCol="0">
            <a:spAutoFit/>
          </a:bodyPr>
          <a:lstStyle/>
          <a:p>
            <a:pPr>
              <a:lnSpc>
                <a:spcPct val="200000"/>
              </a:lnSpc>
            </a:pPr>
            <a:r>
              <a:rPr kumimoji="1" lang="ja-JP" altLang="en-US" sz="2000" dirty="0"/>
              <a:t>①「ミュート」をクリックしマイクの音声を切ることができもう一度クリック</a:t>
            </a:r>
            <a:endParaRPr kumimoji="1" lang="en-US" altLang="ja-JP" sz="2000" dirty="0"/>
          </a:p>
          <a:p>
            <a:pPr>
              <a:lnSpc>
                <a:spcPct val="200000"/>
              </a:lnSpc>
            </a:pPr>
            <a:r>
              <a:rPr kumimoji="1" lang="ja-JP" altLang="en-US" sz="2000" dirty="0"/>
              <a:t>するとミュートを解除することが出来ます。</a:t>
            </a:r>
            <a:endParaRPr kumimoji="1" lang="en-US" altLang="ja-JP" sz="2000" dirty="0"/>
          </a:p>
          <a:p>
            <a:pPr>
              <a:lnSpc>
                <a:spcPct val="200000"/>
              </a:lnSpc>
            </a:pPr>
            <a:r>
              <a:rPr kumimoji="1" lang="ja-JP" altLang="en-US" sz="2000" dirty="0"/>
              <a:t>②「ビデオの停止」をクリックすると、自分のカメラの映像を切ることができ</a:t>
            </a:r>
            <a:endParaRPr kumimoji="1" lang="en-US" altLang="ja-JP" sz="2000" dirty="0"/>
          </a:p>
          <a:p>
            <a:pPr>
              <a:lnSpc>
                <a:spcPct val="200000"/>
              </a:lnSpc>
            </a:pPr>
            <a:r>
              <a:rPr kumimoji="1" lang="ja-JP" altLang="en-US" sz="2000" dirty="0"/>
              <a:t>もう一度クリックすると解除されます。</a:t>
            </a:r>
            <a:endParaRPr kumimoji="1" lang="en-US" altLang="ja-JP" sz="2000" dirty="0"/>
          </a:p>
          <a:p>
            <a:endParaRPr kumimoji="1" lang="ja-JP" altLang="en-US" sz="2000" dirty="0"/>
          </a:p>
        </p:txBody>
      </p:sp>
      <p:sp>
        <p:nvSpPr>
          <p:cNvPr id="22" name="テキスト ボックス 21">
            <a:extLst>
              <a:ext uri="{FF2B5EF4-FFF2-40B4-BE49-F238E27FC236}">
                <a16:creationId xmlns:a16="http://schemas.microsoft.com/office/drawing/2014/main" id="{35933903-31A0-4738-8EA8-75C9023783FF}"/>
              </a:ext>
            </a:extLst>
          </p:cNvPr>
          <p:cNvSpPr txBox="1"/>
          <p:nvPr/>
        </p:nvSpPr>
        <p:spPr>
          <a:xfrm>
            <a:off x="2842304" y="2842296"/>
            <a:ext cx="593505" cy="461665"/>
          </a:xfrm>
          <a:prstGeom prst="rect">
            <a:avLst/>
          </a:prstGeom>
          <a:noFill/>
        </p:spPr>
        <p:txBody>
          <a:bodyPr wrap="square" rtlCol="0">
            <a:spAutoFit/>
          </a:bodyPr>
          <a:lstStyle/>
          <a:p>
            <a:r>
              <a:rPr kumimoji="1" lang="ja-JP" altLang="en-US" sz="2400" b="1" dirty="0">
                <a:solidFill>
                  <a:srgbClr val="FF0000"/>
                </a:solidFill>
              </a:rPr>
              <a:t>②</a:t>
            </a:r>
          </a:p>
        </p:txBody>
      </p:sp>
      <p:sp>
        <p:nvSpPr>
          <p:cNvPr id="23" name="テキスト ボックス 22">
            <a:extLst>
              <a:ext uri="{FF2B5EF4-FFF2-40B4-BE49-F238E27FC236}">
                <a16:creationId xmlns:a16="http://schemas.microsoft.com/office/drawing/2014/main" id="{D5E29079-E0F4-403C-80CB-4F78D957CFE2}"/>
              </a:ext>
            </a:extLst>
          </p:cNvPr>
          <p:cNvSpPr txBox="1"/>
          <p:nvPr/>
        </p:nvSpPr>
        <p:spPr>
          <a:xfrm>
            <a:off x="4677106" y="2849995"/>
            <a:ext cx="593505" cy="461665"/>
          </a:xfrm>
          <a:prstGeom prst="rect">
            <a:avLst/>
          </a:prstGeom>
          <a:noFill/>
        </p:spPr>
        <p:txBody>
          <a:bodyPr wrap="square" rtlCol="0">
            <a:spAutoFit/>
          </a:bodyPr>
          <a:lstStyle/>
          <a:p>
            <a:r>
              <a:rPr kumimoji="1" lang="ja-JP" altLang="en-US" sz="2400" b="1" dirty="0">
                <a:solidFill>
                  <a:srgbClr val="FF0000"/>
                </a:solidFill>
              </a:rPr>
              <a:t>③</a:t>
            </a:r>
          </a:p>
        </p:txBody>
      </p:sp>
      <p:sp>
        <p:nvSpPr>
          <p:cNvPr id="24" name="テキスト ボックス 23">
            <a:extLst>
              <a:ext uri="{FF2B5EF4-FFF2-40B4-BE49-F238E27FC236}">
                <a16:creationId xmlns:a16="http://schemas.microsoft.com/office/drawing/2014/main" id="{42D6D5E7-95E2-4BF7-8C75-2CA0BF91B21B}"/>
              </a:ext>
            </a:extLst>
          </p:cNvPr>
          <p:cNvSpPr txBox="1"/>
          <p:nvPr/>
        </p:nvSpPr>
        <p:spPr>
          <a:xfrm>
            <a:off x="5494658" y="2854784"/>
            <a:ext cx="593505" cy="461665"/>
          </a:xfrm>
          <a:prstGeom prst="rect">
            <a:avLst/>
          </a:prstGeom>
          <a:noFill/>
        </p:spPr>
        <p:txBody>
          <a:bodyPr wrap="square" rtlCol="0">
            <a:spAutoFit/>
          </a:bodyPr>
          <a:lstStyle/>
          <a:p>
            <a:r>
              <a:rPr kumimoji="1" lang="ja-JP" altLang="en-US" sz="2400" b="1" dirty="0">
                <a:solidFill>
                  <a:srgbClr val="FF0000"/>
                </a:solidFill>
              </a:rPr>
              <a:t>④</a:t>
            </a:r>
          </a:p>
        </p:txBody>
      </p:sp>
      <p:sp>
        <p:nvSpPr>
          <p:cNvPr id="25" name="テキスト ボックス 24">
            <a:extLst>
              <a:ext uri="{FF2B5EF4-FFF2-40B4-BE49-F238E27FC236}">
                <a16:creationId xmlns:a16="http://schemas.microsoft.com/office/drawing/2014/main" id="{13F50CD5-8388-4EDA-AE3A-913260B2FF59}"/>
              </a:ext>
            </a:extLst>
          </p:cNvPr>
          <p:cNvSpPr txBox="1"/>
          <p:nvPr/>
        </p:nvSpPr>
        <p:spPr>
          <a:xfrm>
            <a:off x="6308336" y="2849995"/>
            <a:ext cx="593505" cy="461665"/>
          </a:xfrm>
          <a:prstGeom prst="rect">
            <a:avLst/>
          </a:prstGeom>
          <a:noFill/>
        </p:spPr>
        <p:txBody>
          <a:bodyPr wrap="square" rtlCol="0">
            <a:spAutoFit/>
          </a:bodyPr>
          <a:lstStyle/>
          <a:p>
            <a:r>
              <a:rPr kumimoji="1" lang="ja-JP" altLang="en-US" sz="2400" b="1" dirty="0">
                <a:solidFill>
                  <a:srgbClr val="FF0000"/>
                </a:solidFill>
              </a:rPr>
              <a:t>⑤</a:t>
            </a:r>
          </a:p>
        </p:txBody>
      </p:sp>
      <p:sp>
        <p:nvSpPr>
          <p:cNvPr id="26" name="テキスト ボックス 25">
            <a:extLst>
              <a:ext uri="{FF2B5EF4-FFF2-40B4-BE49-F238E27FC236}">
                <a16:creationId xmlns:a16="http://schemas.microsoft.com/office/drawing/2014/main" id="{B085D842-BBD5-45A6-BBD0-6D2DFB7702E5}"/>
              </a:ext>
            </a:extLst>
          </p:cNvPr>
          <p:cNvSpPr txBox="1"/>
          <p:nvPr/>
        </p:nvSpPr>
        <p:spPr>
          <a:xfrm>
            <a:off x="6954338" y="2849995"/>
            <a:ext cx="593505" cy="461665"/>
          </a:xfrm>
          <a:prstGeom prst="rect">
            <a:avLst/>
          </a:prstGeom>
          <a:noFill/>
        </p:spPr>
        <p:txBody>
          <a:bodyPr wrap="square" rtlCol="0">
            <a:spAutoFit/>
          </a:bodyPr>
          <a:lstStyle/>
          <a:p>
            <a:r>
              <a:rPr kumimoji="1" lang="ja-JP" altLang="en-US" sz="2400" b="1" dirty="0">
                <a:solidFill>
                  <a:srgbClr val="FF0000"/>
                </a:solidFill>
              </a:rPr>
              <a:t>⑥</a:t>
            </a:r>
          </a:p>
        </p:txBody>
      </p:sp>
      <p:sp>
        <p:nvSpPr>
          <p:cNvPr id="27" name="テキスト ボックス 26">
            <a:extLst>
              <a:ext uri="{FF2B5EF4-FFF2-40B4-BE49-F238E27FC236}">
                <a16:creationId xmlns:a16="http://schemas.microsoft.com/office/drawing/2014/main" id="{9887EA67-3CB3-4E78-B470-FB1068DE8911}"/>
              </a:ext>
            </a:extLst>
          </p:cNvPr>
          <p:cNvSpPr txBox="1"/>
          <p:nvPr/>
        </p:nvSpPr>
        <p:spPr>
          <a:xfrm>
            <a:off x="7608082" y="2845205"/>
            <a:ext cx="593505" cy="461665"/>
          </a:xfrm>
          <a:prstGeom prst="rect">
            <a:avLst/>
          </a:prstGeom>
          <a:noFill/>
        </p:spPr>
        <p:txBody>
          <a:bodyPr wrap="square" rtlCol="0">
            <a:spAutoFit/>
          </a:bodyPr>
          <a:lstStyle/>
          <a:p>
            <a:r>
              <a:rPr kumimoji="1" lang="ja-JP" altLang="en-US" sz="2400" b="1" dirty="0">
                <a:solidFill>
                  <a:srgbClr val="FF0000"/>
                </a:solidFill>
              </a:rPr>
              <a:t>⑦</a:t>
            </a:r>
          </a:p>
        </p:txBody>
      </p:sp>
      <p:sp>
        <p:nvSpPr>
          <p:cNvPr id="28" name="テキスト ボックス 27">
            <a:extLst>
              <a:ext uri="{FF2B5EF4-FFF2-40B4-BE49-F238E27FC236}">
                <a16:creationId xmlns:a16="http://schemas.microsoft.com/office/drawing/2014/main" id="{3F3744FE-7D0C-4032-BF86-F32171770252}"/>
              </a:ext>
            </a:extLst>
          </p:cNvPr>
          <p:cNvSpPr txBox="1"/>
          <p:nvPr/>
        </p:nvSpPr>
        <p:spPr>
          <a:xfrm>
            <a:off x="8268090" y="2849995"/>
            <a:ext cx="593505" cy="461665"/>
          </a:xfrm>
          <a:prstGeom prst="rect">
            <a:avLst/>
          </a:prstGeom>
          <a:noFill/>
        </p:spPr>
        <p:txBody>
          <a:bodyPr wrap="square" rtlCol="0">
            <a:spAutoFit/>
          </a:bodyPr>
          <a:lstStyle/>
          <a:p>
            <a:r>
              <a:rPr kumimoji="1" lang="ja-JP" altLang="en-US" sz="2400" b="1" dirty="0">
                <a:solidFill>
                  <a:srgbClr val="FF0000"/>
                </a:solidFill>
              </a:rPr>
              <a:t>⑧</a:t>
            </a:r>
          </a:p>
        </p:txBody>
      </p:sp>
    </p:spTree>
    <p:extLst>
      <p:ext uri="{BB962C8B-B14F-4D97-AF65-F5344CB8AC3E}">
        <p14:creationId xmlns:p14="http://schemas.microsoft.com/office/powerpoint/2010/main" val="188977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76B6E730-C527-4898-9C0E-FE1280925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5540" y="2255809"/>
            <a:ext cx="9351746" cy="557638"/>
          </a:xfrm>
        </p:spPr>
      </p:pic>
      <p:sp>
        <p:nvSpPr>
          <p:cNvPr id="6" name="タイトル 1">
            <a:extLst>
              <a:ext uri="{FF2B5EF4-FFF2-40B4-BE49-F238E27FC236}">
                <a16:creationId xmlns:a16="http://schemas.microsoft.com/office/drawing/2014/main" id="{4D4E7181-5E93-4661-9238-F9A5143618AA}"/>
              </a:ext>
            </a:extLst>
          </p:cNvPr>
          <p:cNvSpPr txBox="1">
            <a:spLocks/>
          </p:cNvSpPr>
          <p:nvPr/>
        </p:nvSpPr>
        <p:spPr>
          <a:xfrm>
            <a:off x="2589213" y="1554479"/>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5-4</a:t>
            </a:r>
            <a:endParaRPr lang="ja-JP" altLang="en-US" sz="2400" dirty="0"/>
          </a:p>
        </p:txBody>
      </p:sp>
      <p:sp>
        <p:nvSpPr>
          <p:cNvPr id="9" name="タイトル 1">
            <a:extLst>
              <a:ext uri="{FF2B5EF4-FFF2-40B4-BE49-F238E27FC236}">
                <a16:creationId xmlns:a16="http://schemas.microsoft.com/office/drawing/2014/main" id="{91EDD6C1-7127-4670-ABCF-921B585CD96F}"/>
              </a:ext>
            </a:extLst>
          </p:cNvPr>
          <p:cNvSpPr>
            <a:spLocks noGrp="1"/>
          </p:cNvSpPr>
          <p:nvPr>
            <p:ph type="title"/>
          </p:nvPr>
        </p:nvSpPr>
        <p:spPr>
          <a:xfrm>
            <a:off x="2589213" y="702486"/>
            <a:ext cx="6629452" cy="708301"/>
          </a:xfrm>
        </p:spPr>
        <p:txBody>
          <a:bodyPr/>
          <a:lstStyle/>
          <a:p>
            <a:r>
              <a:rPr lang="en-US" altLang="ja-JP" dirty="0"/>
              <a:t>Zoom</a:t>
            </a:r>
            <a:r>
              <a:rPr lang="ja-JP" altLang="en-US" dirty="0"/>
              <a:t>で使える機能</a:t>
            </a:r>
            <a:endParaRPr kumimoji="1" lang="ja-JP" altLang="en-US" dirty="0"/>
          </a:p>
        </p:txBody>
      </p:sp>
      <p:sp>
        <p:nvSpPr>
          <p:cNvPr id="12" name="正方形/長方形 11">
            <a:extLst>
              <a:ext uri="{FF2B5EF4-FFF2-40B4-BE49-F238E27FC236}">
                <a16:creationId xmlns:a16="http://schemas.microsoft.com/office/drawing/2014/main" id="{086899D4-9D67-43F1-8B95-B4DFA4AE952D}"/>
              </a:ext>
            </a:extLst>
          </p:cNvPr>
          <p:cNvSpPr/>
          <p:nvPr/>
        </p:nvSpPr>
        <p:spPr>
          <a:xfrm>
            <a:off x="4595943"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7BF1688-B56F-4840-B928-6531ED88F640}"/>
              </a:ext>
            </a:extLst>
          </p:cNvPr>
          <p:cNvSpPr txBox="1"/>
          <p:nvPr/>
        </p:nvSpPr>
        <p:spPr>
          <a:xfrm>
            <a:off x="4509059" y="3658469"/>
            <a:ext cx="6855689" cy="2362185"/>
          </a:xfrm>
          <a:prstGeom prst="rect">
            <a:avLst/>
          </a:prstGeom>
          <a:noFill/>
        </p:spPr>
        <p:txBody>
          <a:bodyPr wrap="square" rtlCol="0">
            <a:spAutoFit/>
          </a:bodyPr>
          <a:lstStyle/>
          <a:p>
            <a:pPr>
              <a:lnSpc>
                <a:spcPct val="150000"/>
              </a:lnSpc>
            </a:pPr>
            <a:r>
              <a:rPr kumimoji="1" lang="ja-JP" altLang="en-US" sz="2000" dirty="0"/>
              <a:t>③「セキュリティ」をクリックすると</a:t>
            </a:r>
            <a:endParaRPr kumimoji="1" lang="en-US" altLang="ja-JP" sz="2000" dirty="0"/>
          </a:p>
          <a:p>
            <a:pPr marL="342900" indent="-342900">
              <a:lnSpc>
                <a:spcPct val="150000"/>
              </a:lnSpc>
              <a:buFont typeface="Arial" panose="020B0604020202020204" pitchFamily="34" charset="0"/>
              <a:buChar char="•"/>
            </a:pPr>
            <a:r>
              <a:rPr kumimoji="1" lang="ja-JP" altLang="en-US" sz="2000" dirty="0"/>
              <a:t>ミーティングのロック</a:t>
            </a:r>
            <a:endParaRPr kumimoji="1" lang="en-US" altLang="ja-JP" sz="2000" dirty="0"/>
          </a:p>
          <a:p>
            <a:pPr marL="342900" indent="-342900">
              <a:lnSpc>
                <a:spcPct val="150000"/>
              </a:lnSpc>
              <a:buFont typeface="Arial" panose="020B0604020202020204" pitchFamily="34" charset="0"/>
              <a:buChar char="•"/>
            </a:pPr>
            <a:r>
              <a:rPr kumimoji="1" lang="ja-JP" altLang="en-US" sz="2000" dirty="0"/>
              <a:t>プロフィール画像を非表示にする</a:t>
            </a:r>
            <a:endParaRPr kumimoji="1" lang="en-US" altLang="ja-JP" sz="2000" dirty="0"/>
          </a:p>
          <a:p>
            <a:pPr marL="342900" indent="-342900">
              <a:lnSpc>
                <a:spcPct val="150000"/>
              </a:lnSpc>
              <a:buFont typeface="Arial" panose="020B0604020202020204" pitchFamily="34" charset="0"/>
              <a:buChar char="•"/>
            </a:pPr>
            <a:r>
              <a:rPr kumimoji="1" lang="ja-JP" altLang="en-US" sz="2000" dirty="0"/>
              <a:t>参加者に次を許可「画面の共有」等を選択できる画面が表示されますので状況に合わせて使い分けます。</a:t>
            </a:r>
          </a:p>
        </p:txBody>
      </p:sp>
      <p:sp>
        <p:nvSpPr>
          <p:cNvPr id="23" name="テキスト ボックス 22">
            <a:extLst>
              <a:ext uri="{FF2B5EF4-FFF2-40B4-BE49-F238E27FC236}">
                <a16:creationId xmlns:a16="http://schemas.microsoft.com/office/drawing/2014/main" id="{D5E29079-E0F4-403C-80CB-4F78D957CFE2}"/>
              </a:ext>
            </a:extLst>
          </p:cNvPr>
          <p:cNvSpPr txBox="1"/>
          <p:nvPr/>
        </p:nvSpPr>
        <p:spPr>
          <a:xfrm>
            <a:off x="4677106" y="2849995"/>
            <a:ext cx="593505" cy="461665"/>
          </a:xfrm>
          <a:prstGeom prst="rect">
            <a:avLst/>
          </a:prstGeom>
          <a:noFill/>
        </p:spPr>
        <p:txBody>
          <a:bodyPr wrap="square" rtlCol="0">
            <a:spAutoFit/>
          </a:bodyPr>
          <a:lstStyle/>
          <a:p>
            <a:r>
              <a:rPr kumimoji="1" lang="ja-JP" altLang="en-US" sz="2400" b="1" dirty="0">
                <a:solidFill>
                  <a:srgbClr val="FF0000"/>
                </a:solidFill>
              </a:rPr>
              <a:t>③</a:t>
            </a:r>
          </a:p>
        </p:txBody>
      </p:sp>
      <p:pic>
        <p:nvPicPr>
          <p:cNvPr id="3" name="図 2">
            <a:extLst>
              <a:ext uri="{FF2B5EF4-FFF2-40B4-BE49-F238E27FC236}">
                <a16:creationId xmlns:a16="http://schemas.microsoft.com/office/drawing/2014/main" id="{30838513-C915-4263-A922-4FFFB5E18C28}"/>
              </a:ext>
            </a:extLst>
          </p:cNvPr>
          <p:cNvPicPr>
            <a:picLocks noChangeAspect="1"/>
          </p:cNvPicPr>
          <p:nvPr/>
        </p:nvPicPr>
        <p:blipFill>
          <a:blip r:embed="rId3"/>
          <a:stretch>
            <a:fillRect/>
          </a:stretch>
        </p:blipFill>
        <p:spPr>
          <a:xfrm>
            <a:off x="2025540" y="2957139"/>
            <a:ext cx="2179209" cy="3305875"/>
          </a:xfrm>
          <a:prstGeom prst="rect">
            <a:avLst/>
          </a:prstGeom>
        </p:spPr>
      </p:pic>
    </p:spTree>
    <p:extLst>
      <p:ext uri="{BB962C8B-B14F-4D97-AF65-F5344CB8AC3E}">
        <p14:creationId xmlns:p14="http://schemas.microsoft.com/office/powerpoint/2010/main" val="2601533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76B6E730-C527-4898-9C0E-FE1280925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8615" y="1408234"/>
            <a:ext cx="9351746" cy="557638"/>
          </a:xfrm>
        </p:spPr>
      </p:pic>
      <p:sp>
        <p:nvSpPr>
          <p:cNvPr id="6" name="タイトル 1">
            <a:extLst>
              <a:ext uri="{FF2B5EF4-FFF2-40B4-BE49-F238E27FC236}">
                <a16:creationId xmlns:a16="http://schemas.microsoft.com/office/drawing/2014/main" id="{4D4E7181-5E93-4661-9238-F9A5143618AA}"/>
              </a:ext>
            </a:extLst>
          </p:cNvPr>
          <p:cNvSpPr txBox="1">
            <a:spLocks/>
          </p:cNvSpPr>
          <p:nvPr/>
        </p:nvSpPr>
        <p:spPr>
          <a:xfrm>
            <a:off x="2501531" y="767053"/>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5-5</a:t>
            </a:r>
            <a:endParaRPr lang="ja-JP" altLang="en-US" sz="2400" dirty="0"/>
          </a:p>
        </p:txBody>
      </p:sp>
      <p:sp>
        <p:nvSpPr>
          <p:cNvPr id="13" name="正方形/長方形 12">
            <a:extLst>
              <a:ext uri="{FF2B5EF4-FFF2-40B4-BE49-F238E27FC236}">
                <a16:creationId xmlns:a16="http://schemas.microsoft.com/office/drawing/2014/main" id="{A18E3454-3DC1-40F4-9082-10F73540BA75}"/>
              </a:ext>
            </a:extLst>
          </p:cNvPr>
          <p:cNvSpPr/>
          <p:nvPr/>
        </p:nvSpPr>
        <p:spPr>
          <a:xfrm>
            <a:off x="5750473" y="1216559"/>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7BF1688-B56F-4840-B928-6531ED88F640}"/>
              </a:ext>
            </a:extLst>
          </p:cNvPr>
          <p:cNvSpPr txBox="1"/>
          <p:nvPr/>
        </p:nvSpPr>
        <p:spPr>
          <a:xfrm>
            <a:off x="7916448" y="2517428"/>
            <a:ext cx="3745283" cy="3920304"/>
          </a:xfrm>
          <a:prstGeom prst="rect">
            <a:avLst/>
          </a:prstGeom>
          <a:noFill/>
        </p:spPr>
        <p:txBody>
          <a:bodyPr wrap="square" rtlCol="0">
            <a:spAutoFit/>
          </a:bodyPr>
          <a:lstStyle/>
          <a:p>
            <a:pPr>
              <a:lnSpc>
                <a:spcPct val="125000"/>
              </a:lnSpc>
            </a:pPr>
            <a:r>
              <a:rPr kumimoji="1" lang="ja-JP" altLang="en-US" sz="2000" dirty="0"/>
              <a:t>④「参加者」をクリックするとミーティングに参加するように相手を招待</a:t>
            </a:r>
            <a:endParaRPr kumimoji="1" lang="en-US" altLang="ja-JP" sz="2000" dirty="0"/>
          </a:p>
          <a:p>
            <a:pPr>
              <a:lnSpc>
                <a:spcPct val="125000"/>
              </a:lnSpc>
            </a:pPr>
            <a:r>
              <a:rPr kumimoji="1" lang="ja-JP" altLang="en-US" sz="2000" dirty="0"/>
              <a:t>画面が表示されるので</a:t>
            </a:r>
            <a:endParaRPr kumimoji="1" lang="en-US" altLang="ja-JP" sz="2000" dirty="0"/>
          </a:p>
          <a:p>
            <a:pPr>
              <a:lnSpc>
                <a:spcPct val="125000"/>
              </a:lnSpc>
            </a:pPr>
            <a:r>
              <a:rPr kumimoji="1" lang="ja-JP" altLang="en-US" sz="2000" dirty="0"/>
              <a:t>参加者にメールなどで</a:t>
            </a:r>
            <a:endParaRPr kumimoji="1" lang="en-US" altLang="ja-JP" sz="2000" dirty="0"/>
          </a:p>
          <a:p>
            <a:pPr>
              <a:lnSpc>
                <a:spcPct val="125000"/>
              </a:lnSpc>
            </a:pPr>
            <a:r>
              <a:rPr kumimoji="1" lang="ja-JP" altLang="en-US" sz="2000" dirty="0"/>
              <a:t>招待することが出来ます。</a:t>
            </a:r>
            <a:endParaRPr kumimoji="1" lang="en-US" altLang="ja-JP" sz="2000" dirty="0"/>
          </a:p>
          <a:p>
            <a:pPr>
              <a:lnSpc>
                <a:spcPct val="125000"/>
              </a:lnSpc>
            </a:pPr>
            <a:r>
              <a:rPr kumimoji="1" lang="ja-JP" altLang="en-US" sz="2000" dirty="0"/>
              <a:t>「招待リンクをコピー」</a:t>
            </a:r>
            <a:endParaRPr kumimoji="1" lang="en-US" altLang="ja-JP" sz="2000" dirty="0"/>
          </a:p>
          <a:p>
            <a:pPr>
              <a:lnSpc>
                <a:spcPct val="125000"/>
              </a:lnSpc>
            </a:pPr>
            <a:r>
              <a:rPr kumimoji="1" lang="ja-JP" altLang="en-US" sz="2000" dirty="0"/>
              <a:t>「招待のコピー」ができ</a:t>
            </a:r>
            <a:endParaRPr kumimoji="1" lang="en-US" altLang="ja-JP" sz="2000" dirty="0"/>
          </a:p>
          <a:p>
            <a:pPr>
              <a:lnSpc>
                <a:spcPct val="125000"/>
              </a:lnSpc>
            </a:pPr>
            <a:r>
              <a:rPr kumimoji="1" lang="ja-JP" altLang="en-US" sz="2000" dirty="0"/>
              <a:t>「ミーティングパスコード」</a:t>
            </a:r>
            <a:endParaRPr kumimoji="1" lang="en-US" altLang="ja-JP" sz="2000" dirty="0"/>
          </a:p>
          <a:p>
            <a:pPr>
              <a:lnSpc>
                <a:spcPct val="125000"/>
              </a:lnSpc>
            </a:pPr>
            <a:r>
              <a:rPr kumimoji="1" lang="ja-JP" altLang="en-US" sz="2000" dirty="0"/>
              <a:t>も表示されます。</a:t>
            </a:r>
            <a:endParaRPr kumimoji="1" lang="en-US" altLang="ja-JP" sz="2000" dirty="0"/>
          </a:p>
        </p:txBody>
      </p:sp>
      <p:sp>
        <p:nvSpPr>
          <p:cNvPr id="24" name="テキスト ボックス 23">
            <a:extLst>
              <a:ext uri="{FF2B5EF4-FFF2-40B4-BE49-F238E27FC236}">
                <a16:creationId xmlns:a16="http://schemas.microsoft.com/office/drawing/2014/main" id="{42D6D5E7-95E2-4BF7-8C75-2CA0BF91B21B}"/>
              </a:ext>
            </a:extLst>
          </p:cNvPr>
          <p:cNvSpPr txBox="1"/>
          <p:nvPr/>
        </p:nvSpPr>
        <p:spPr>
          <a:xfrm>
            <a:off x="5820335" y="1965872"/>
            <a:ext cx="593505" cy="461665"/>
          </a:xfrm>
          <a:prstGeom prst="rect">
            <a:avLst/>
          </a:prstGeom>
          <a:noFill/>
        </p:spPr>
        <p:txBody>
          <a:bodyPr wrap="square" rtlCol="0">
            <a:spAutoFit/>
          </a:bodyPr>
          <a:lstStyle/>
          <a:p>
            <a:r>
              <a:rPr kumimoji="1" lang="ja-JP" altLang="en-US" sz="2400" b="1" dirty="0">
                <a:solidFill>
                  <a:srgbClr val="FF0000"/>
                </a:solidFill>
              </a:rPr>
              <a:t>④</a:t>
            </a:r>
          </a:p>
        </p:txBody>
      </p:sp>
      <p:pic>
        <p:nvPicPr>
          <p:cNvPr id="30" name="コンテンツ プレースホルダー 14">
            <a:extLst>
              <a:ext uri="{FF2B5EF4-FFF2-40B4-BE49-F238E27FC236}">
                <a16:creationId xmlns:a16="http://schemas.microsoft.com/office/drawing/2014/main" id="{AEDED62B-BE07-4387-AF70-FE72797D98BE}"/>
              </a:ext>
            </a:extLst>
          </p:cNvPr>
          <p:cNvPicPr>
            <a:picLocks noChangeAspect="1"/>
          </p:cNvPicPr>
          <p:nvPr/>
        </p:nvPicPr>
        <p:blipFill>
          <a:blip r:embed="rId3"/>
          <a:stretch>
            <a:fillRect/>
          </a:stretch>
        </p:blipFill>
        <p:spPr>
          <a:xfrm>
            <a:off x="2316593" y="2661782"/>
            <a:ext cx="5369474" cy="3778250"/>
          </a:xfrm>
          <a:prstGeom prst="rect">
            <a:avLst/>
          </a:prstGeom>
        </p:spPr>
      </p:pic>
    </p:spTree>
    <p:extLst>
      <p:ext uri="{BB962C8B-B14F-4D97-AF65-F5344CB8AC3E}">
        <p14:creationId xmlns:p14="http://schemas.microsoft.com/office/powerpoint/2010/main" val="365398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6" y="467354"/>
            <a:ext cx="6629452" cy="708301"/>
          </a:xfrm>
        </p:spPr>
        <p:txBody>
          <a:bodyPr/>
          <a:lstStyle/>
          <a:p>
            <a:r>
              <a:rPr kumimoji="1" lang="ja-JP" altLang="en-US" dirty="0"/>
              <a:t>チャット機能を使う</a:t>
            </a:r>
          </a:p>
        </p:txBody>
      </p:sp>
      <p:sp>
        <p:nvSpPr>
          <p:cNvPr id="6" name="タイトル 1">
            <a:extLst>
              <a:ext uri="{FF2B5EF4-FFF2-40B4-BE49-F238E27FC236}">
                <a16:creationId xmlns:a16="http://schemas.microsoft.com/office/drawing/2014/main" id="{A972953E-FAC7-4B05-9D9D-8D092E70CA70}"/>
              </a:ext>
            </a:extLst>
          </p:cNvPr>
          <p:cNvSpPr txBox="1">
            <a:spLocks/>
          </p:cNvSpPr>
          <p:nvPr/>
        </p:nvSpPr>
        <p:spPr>
          <a:xfrm>
            <a:off x="2592926" y="1098888"/>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5-6</a:t>
            </a:r>
            <a:endParaRPr lang="ja-JP" altLang="en-US" sz="2400" dirty="0"/>
          </a:p>
        </p:txBody>
      </p:sp>
      <p:grpSp>
        <p:nvGrpSpPr>
          <p:cNvPr id="14" name="グループ化 13">
            <a:extLst>
              <a:ext uri="{FF2B5EF4-FFF2-40B4-BE49-F238E27FC236}">
                <a16:creationId xmlns:a16="http://schemas.microsoft.com/office/drawing/2014/main" id="{07F1AFA9-E1DF-4C89-8018-121A8FE22BF3}"/>
              </a:ext>
            </a:extLst>
          </p:cNvPr>
          <p:cNvGrpSpPr/>
          <p:nvPr/>
        </p:nvGrpSpPr>
        <p:grpSpPr>
          <a:xfrm>
            <a:off x="2592926" y="1424927"/>
            <a:ext cx="7596103" cy="4323808"/>
            <a:chOff x="2592926" y="1563474"/>
            <a:chExt cx="7439348" cy="4288685"/>
          </a:xfrm>
        </p:grpSpPr>
        <p:pic>
          <p:nvPicPr>
            <p:cNvPr id="11" name="図 10">
              <a:extLst>
                <a:ext uri="{FF2B5EF4-FFF2-40B4-BE49-F238E27FC236}">
                  <a16:creationId xmlns:a16="http://schemas.microsoft.com/office/drawing/2014/main" id="{33E265E5-A9FC-4909-96A1-622C47D987C2}"/>
                </a:ext>
              </a:extLst>
            </p:cNvPr>
            <p:cNvPicPr>
              <a:picLocks noChangeAspect="1"/>
            </p:cNvPicPr>
            <p:nvPr/>
          </p:nvPicPr>
          <p:blipFill>
            <a:blip r:embed="rId2"/>
            <a:stretch>
              <a:fillRect/>
            </a:stretch>
          </p:blipFill>
          <p:spPr>
            <a:xfrm>
              <a:off x="2592926" y="1667505"/>
              <a:ext cx="7400160" cy="4161541"/>
            </a:xfrm>
            <a:prstGeom prst="rect">
              <a:avLst/>
            </a:prstGeom>
          </p:spPr>
        </p:pic>
        <p:sp>
          <p:nvSpPr>
            <p:cNvPr id="12" name="四角形: 角を丸くする 11">
              <a:extLst>
                <a:ext uri="{FF2B5EF4-FFF2-40B4-BE49-F238E27FC236}">
                  <a16:creationId xmlns:a16="http://schemas.microsoft.com/office/drawing/2014/main" id="{2EAE21C8-EFEF-4614-B888-979270DC1BA2}"/>
                </a:ext>
              </a:extLst>
            </p:cNvPr>
            <p:cNvSpPr/>
            <p:nvPr/>
          </p:nvSpPr>
          <p:spPr>
            <a:xfrm>
              <a:off x="8334103" y="1563474"/>
              <a:ext cx="1698171" cy="42886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59CBF0AC-5742-46C7-87F7-2C363B1868D6}"/>
                </a:ext>
              </a:extLst>
            </p:cNvPr>
            <p:cNvSpPr/>
            <p:nvPr/>
          </p:nvSpPr>
          <p:spPr>
            <a:xfrm>
              <a:off x="5179823" y="4261297"/>
              <a:ext cx="1956188" cy="653143"/>
            </a:xfrm>
            <a:prstGeom prst="wedgeRoundRectCallout">
              <a:avLst>
                <a:gd name="adj1" fmla="val -37217"/>
                <a:gd name="adj2" fmla="val 10026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「チャット」</a:t>
              </a:r>
              <a:r>
                <a:rPr kumimoji="1" lang="ja-JP" altLang="en-US" sz="1400" dirty="0">
                  <a:solidFill>
                    <a:schemeClr val="tx1"/>
                  </a:solidFill>
                </a:rPr>
                <a:t>を</a:t>
              </a:r>
              <a:endParaRPr kumimoji="1" lang="en-US" altLang="ja-JP" sz="1400" dirty="0">
                <a:solidFill>
                  <a:schemeClr val="tx1"/>
                </a:solidFill>
              </a:endParaRPr>
            </a:p>
            <a:p>
              <a:pPr algn="ctr"/>
              <a:r>
                <a:rPr kumimoji="1" lang="ja-JP" altLang="en-US" sz="1400" dirty="0">
                  <a:solidFill>
                    <a:schemeClr val="tx1"/>
                  </a:solidFill>
                </a:rPr>
                <a:t>クリックします</a:t>
              </a:r>
            </a:p>
          </p:txBody>
        </p:sp>
      </p:grpSp>
      <p:sp>
        <p:nvSpPr>
          <p:cNvPr id="15" name="タイトル 1">
            <a:extLst>
              <a:ext uri="{FF2B5EF4-FFF2-40B4-BE49-F238E27FC236}">
                <a16:creationId xmlns:a16="http://schemas.microsoft.com/office/drawing/2014/main" id="{34E9E5CF-12B3-4D37-9A9D-4526564A828F}"/>
              </a:ext>
            </a:extLst>
          </p:cNvPr>
          <p:cNvSpPr txBox="1">
            <a:spLocks/>
          </p:cNvSpPr>
          <p:nvPr/>
        </p:nvSpPr>
        <p:spPr>
          <a:xfrm>
            <a:off x="2592926" y="5878670"/>
            <a:ext cx="8363046"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sp>
        <p:nvSpPr>
          <p:cNvPr id="16" name="タイトル 1">
            <a:extLst>
              <a:ext uri="{FF2B5EF4-FFF2-40B4-BE49-F238E27FC236}">
                <a16:creationId xmlns:a16="http://schemas.microsoft.com/office/drawing/2014/main" id="{D1F11ED6-3E99-4EA1-A63D-33277D3B6526}"/>
              </a:ext>
            </a:extLst>
          </p:cNvPr>
          <p:cNvSpPr txBox="1">
            <a:spLocks/>
          </p:cNvSpPr>
          <p:nvPr/>
        </p:nvSpPr>
        <p:spPr>
          <a:xfrm>
            <a:off x="2769326" y="5878670"/>
            <a:ext cx="7556089"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「チャット」をクリックするとチャット画面が表示され</a:t>
            </a:r>
            <a:endParaRPr lang="en-US" altLang="ja-JP" sz="2000" dirty="0"/>
          </a:p>
          <a:p>
            <a:r>
              <a:rPr lang="ja-JP" altLang="en-US" sz="2000" dirty="0"/>
              <a:t>参加者と文字でのやり取りが出来ます。</a:t>
            </a:r>
          </a:p>
        </p:txBody>
      </p:sp>
      <p:sp>
        <p:nvSpPr>
          <p:cNvPr id="17" name="正方形/長方形 16">
            <a:extLst>
              <a:ext uri="{FF2B5EF4-FFF2-40B4-BE49-F238E27FC236}">
                <a16:creationId xmlns:a16="http://schemas.microsoft.com/office/drawing/2014/main" id="{7D082CEE-21B3-4E4A-B393-40E6948C63CF}"/>
              </a:ext>
            </a:extLst>
          </p:cNvPr>
          <p:cNvSpPr/>
          <p:nvPr/>
        </p:nvSpPr>
        <p:spPr>
          <a:xfrm>
            <a:off x="8516982" y="5234252"/>
            <a:ext cx="1632858" cy="43764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角を丸めた四角形 17">
            <a:extLst>
              <a:ext uri="{FF2B5EF4-FFF2-40B4-BE49-F238E27FC236}">
                <a16:creationId xmlns:a16="http://schemas.microsoft.com/office/drawing/2014/main" id="{F78F1C55-B97B-422D-A316-2AC5FC5C12A8}"/>
              </a:ext>
            </a:extLst>
          </p:cNvPr>
          <p:cNvSpPr/>
          <p:nvPr/>
        </p:nvSpPr>
        <p:spPr>
          <a:xfrm>
            <a:off x="10230178" y="4058433"/>
            <a:ext cx="1406501" cy="859314"/>
          </a:xfrm>
          <a:prstGeom prst="wedgeRoundRectCallout">
            <a:avLst>
              <a:gd name="adj1" fmla="val -50319"/>
              <a:gd name="adj2" fmla="val 908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ここに</a:t>
            </a:r>
            <a:endParaRPr kumimoji="1" lang="en-US" altLang="ja-JP" sz="1600" dirty="0">
              <a:solidFill>
                <a:schemeClr val="tx1"/>
              </a:solidFill>
            </a:endParaRPr>
          </a:p>
          <a:p>
            <a:r>
              <a:rPr kumimoji="1" lang="ja-JP" altLang="en-US" sz="1600" dirty="0">
                <a:solidFill>
                  <a:schemeClr val="tx1"/>
                </a:solidFill>
              </a:rPr>
              <a:t>入力します</a:t>
            </a:r>
            <a:endParaRPr kumimoji="1" lang="ja-JP" altLang="en-US" sz="1600" dirty="0"/>
          </a:p>
        </p:txBody>
      </p:sp>
      <p:sp>
        <p:nvSpPr>
          <p:cNvPr id="21" name="正方形/長方形 20">
            <a:extLst>
              <a:ext uri="{FF2B5EF4-FFF2-40B4-BE49-F238E27FC236}">
                <a16:creationId xmlns:a16="http://schemas.microsoft.com/office/drawing/2014/main" id="{D5CA391C-1A2D-4F44-8E48-8403A5CEE819}"/>
              </a:ext>
            </a:extLst>
          </p:cNvPr>
          <p:cNvSpPr/>
          <p:nvPr/>
        </p:nvSpPr>
        <p:spPr>
          <a:xfrm>
            <a:off x="5240652" y="5209200"/>
            <a:ext cx="422522" cy="692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0A9E668-9DC4-46AC-B0B9-909BC5E8B67C}"/>
              </a:ext>
            </a:extLst>
          </p:cNvPr>
          <p:cNvSpPr txBox="1"/>
          <p:nvPr/>
        </p:nvSpPr>
        <p:spPr>
          <a:xfrm>
            <a:off x="5239110" y="5573732"/>
            <a:ext cx="384996" cy="400110"/>
          </a:xfrm>
          <a:prstGeom prst="rect">
            <a:avLst/>
          </a:prstGeom>
          <a:noFill/>
        </p:spPr>
        <p:txBody>
          <a:bodyPr wrap="square" rtlCol="0">
            <a:spAutoFit/>
          </a:bodyPr>
          <a:lstStyle/>
          <a:p>
            <a:r>
              <a:rPr kumimoji="1" lang="ja-JP" altLang="en-US" sz="2000" b="1" dirty="0">
                <a:solidFill>
                  <a:srgbClr val="FF0000"/>
                </a:solidFill>
              </a:rPr>
              <a:t>⑤</a:t>
            </a:r>
          </a:p>
        </p:txBody>
      </p:sp>
    </p:spTree>
    <p:extLst>
      <p:ext uri="{BB962C8B-B14F-4D97-AF65-F5344CB8AC3E}">
        <p14:creationId xmlns:p14="http://schemas.microsoft.com/office/powerpoint/2010/main" val="839247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76B6E730-C527-4898-9C0E-FE1280925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5540" y="2255809"/>
            <a:ext cx="9351746" cy="557638"/>
          </a:xfrm>
        </p:spPr>
      </p:pic>
      <p:sp>
        <p:nvSpPr>
          <p:cNvPr id="6" name="タイトル 1">
            <a:extLst>
              <a:ext uri="{FF2B5EF4-FFF2-40B4-BE49-F238E27FC236}">
                <a16:creationId xmlns:a16="http://schemas.microsoft.com/office/drawing/2014/main" id="{4D4E7181-5E93-4661-9238-F9A5143618AA}"/>
              </a:ext>
            </a:extLst>
          </p:cNvPr>
          <p:cNvSpPr txBox="1">
            <a:spLocks/>
          </p:cNvSpPr>
          <p:nvPr/>
        </p:nvSpPr>
        <p:spPr>
          <a:xfrm>
            <a:off x="2589213" y="1554479"/>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5-7</a:t>
            </a:r>
            <a:endParaRPr lang="ja-JP" altLang="en-US" sz="2400" dirty="0"/>
          </a:p>
        </p:txBody>
      </p:sp>
      <p:sp>
        <p:nvSpPr>
          <p:cNvPr id="9" name="タイトル 1">
            <a:extLst>
              <a:ext uri="{FF2B5EF4-FFF2-40B4-BE49-F238E27FC236}">
                <a16:creationId xmlns:a16="http://schemas.microsoft.com/office/drawing/2014/main" id="{91EDD6C1-7127-4670-ABCF-921B585CD96F}"/>
              </a:ext>
            </a:extLst>
          </p:cNvPr>
          <p:cNvSpPr>
            <a:spLocks noGrp="1"/>
          </p:cNvSpPr>
          <p:nvPr>
            <p:ph type="title"/>
          </p:nvPr>
        </p:nvSpPr>
        <p:spPr>
          <a:xfrm>
            <a:off x="2589213" y="702486"/>
            <a:ext cx="6629452" cy="708301"/>
          </a:xfrm>
        </p:spPr>
        <p:txBody>
          <a:bodyPr/>
          <a:lstStyle/>
          <a:p>
            <a:r>
              <a:rPr lang="en-US" altLang="ja-JP" dirty="0"/>
              <a:t>Zoom</a:t>
            </a:r>
            <a:r>
              <a:rPr lang="ja-JP" altLang="en-US" dirty="0"/>
              <a:t>で使える機能</a:t>
            </a:r>
            <a:endParaRPr kumimoji="1" lang="ja-JP" altLang="en-US" dirty="0"/>
          </a:p>
        </p:txBody>
      </p:sp>
      <p:sp>
        <p:nvSpPr>
          <p:cNvPr id="15" name="正方形/長方形 14">
            <a:extLst>
              <a:ext uri="{FF2B5EF4-FFF2-40B4-BE49-F238E27FC236}">
                <a16:creationId xmlns:a16="http://schemas.microsoft.com/office/drawing/2014/main" id="{20F75AD0-9807-4AA4-9B07-D143ED8F5745}"/>
              </a:ext>
            </a:extLst>
          </p:cNvPr>
          <p:cNvSpPr/>
          <p:nvPr/>
        </p:nvSpPr>
        <p:spPr>
          <a:xfrm>
            <a:off x="6881571"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9AD2D7B-5125-42BF-AB95-AF615D778491}"/>
              </a:ext>
            </a:extLst>
          </p:cNvPr>
          <p:cNvSpPr/>
          <p:nvPr/>
        </p:nvSpPr>
        <p:spPr>
          <a:xfrm>
            <a:off x="7532925"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7BF1688-B56F-4840-B928-6531ED88F640}"/>
              </a:ext>
            </a:extLst>
          </p:cNvPr>
          <p:cNvSpPr txBox="1"/>
          <p:nvPr/>
        </p:nvSpPr>
        <p:spPr>
          <a:xfrm>
            <a:off x="2054267" y="3608810"/>
            <a:ext cx="8547830" cy="2708434"/>
          </a:xfrm>
          <a:prstGeom prst="rect">
            <a:avLst/>
          </a:prstGeom>
          <a:noFill/>
        </p:spPr>
        <p:txBody>
          <a:bodyPr wrap="square" rtlCol="0">
            <a:spAutoFit/>
          </a:bodyPr>
          <a:lstStyle/>
          <a:p>
            <a:pPr>
              <a:lnSpc>
                <a:spcPct val="150000"/>
              </a:lnSpc>
            </a:pPr>
            <a:r>
              <a:rPr kumimoji="1" lang="ja-JP" altLang="en-US" sz="2000" dirty="0"/>
              <a:t>⑥「画面の共有」をクリックすると、自分のパソコン上の画面や資料</a:t>
            </a:r>
            <a:endParaRPr kumimoji="1" lang="en-US" altLang="ja-JP" sz="2000" dirty="0"/>
          </a:p>
          <a:p>
            <a:pPr>
              <a:lnSpc>
                <a:spcPct val="150000"/>
              </a:lnSpc>
            </a:pPr>
            <a:r>
              <a:rPr kumimoji="1" lang="ja-JP" altLang="en-US" sz="2000" dirty="0"/>
              <a:t>などを他の参加者に見せることができます。</a:t>
            </a:r>
            <a:endParaRPr kumimoji="1" lang="en-US" altLang="ja-JP" sz="2000" dirty="0"/>
          </a:p>
          <a:p>
            <a:pPr>
              <a:lnSpc>
                <a:spcPct val="150000"/>
              </a:lnSpc>
            </a:pPr>
            <a:r>
              <a:rPr kumimoji="1" lang="ja-JP" altLang="en-US" sz="2000" dirty="0"/>
              <a:t>⑦「レコーディング」をクリックすると、パソコンなどに現在の</a:t>
            </a:r>
            <a:endParaRPr kumimoji="1" lang="en-US" altLang="ja-JP" sz="2000" dirty="0"/>
          </a:p>
          <a:p>
            <a:pPr>
              <a:lnSpc>
                <a:spcPct val="150000"/>
              </a:lnSpc>
            </a:pPr>
            <a:r>
              <a:rPr kumimoji="1" lang="en-US" altLang="ja-JP" sz="2000" dirty="0"/>
              <a:t>Zoom</a:t>
            </a:r>
            <a:r>
              <a:rPr kumimoji="1" lang="ja-JP" altLang="en-US" sz="2000" dirty="0"/>
              <a:t>ミーティングの内容を録画することができます。</a:t>
            </a:r>
            <a:endParaRPr kumimoji="1" lang="en-US" altLang="ja-JP" sz="2000" dirty="0"/>
          </a:p>
          <a:p>
            <a:pPr>
              <a:lnSpc>
                <a:spcPct val="150000"/>
              </a:lnSpc>
            </a:pPr>
            <a:r>
              <a:rPr kumimoji="1" lang="ja-JP" altLang="en-US" sz="2000" dirty="0"/>
              <a:t>ただし、録画には主催者の許諾が必要となる場合があります。</a:t>
            </a:r>
            <a:endParaRPr kumimoji="1" lang="en-US" altLang="ja-JP" sz="2000" dirty="0"/>
          </a:p>
          <a:p>
            <a:endParaRPr kumimoji="1" lang="ja-JP" altLang="en-US" sz="2000" dirty="0"/>
          </a:p>
        </p:txBody>
      </p:sp>
      <p:sp>
        <p:nvSpPr>
          <p:cNvPr id="26" name="テキスト ボックス 25">
            <a:extLst>
              <a:ext uri="{FF2B5EF4-FFF2-40B4-BE49-F238E27FC236}">
                <a16:creationId xmlns:a16="http://schemas.microsoft.com/office/drawing/2014/main" id="{B085D842-BBD5-45A6-BBD0-6D2DFB7702E5}"/>
              </a:ext>
            </a:extLst>
          </p:cNvPr>
          <p:cNvSpPr txBox="1"/>
          <p:nvPr/>
        </p:nvSpPr>
        <p:spPr>
          <a:xfrm>
            <a:off x="6954338" y="2849995"/>
            <a:ext cx="593505" cy="461665"/>
          </a:xfrm>
          <a:prstGeom prst="rect">
            <a:avLst/>
          </a:prstGeom>
          <a:noFill/>
        </p:spPr>
        <p:txBody>
          <a:bodyPr wrap="square" rtlCol="0">
            <a:spAutoFit/>
          </a:bodyPr>
          <a:lstStyle/>
          <a:p>
            <a:r>
              <a:rPr kumimoji="1" lang="ja-JP" altLang="en-US" sz="2400" b="1" dirty="0">
                <a:solidFill>
                  <a:srgbClr val="FF0000"/>
                </a:solidFill>
              </a:rPr>
              <a:t>⑥</a:t>
            </a:r>
          </a:p>
        </p:txBody>
      </p:sp>
      <p:sp>
        <p:nvSpPr>
          <p:cNvPr id="27" name="テキスト ボックス 26">
            <a:extLst>
              <a:ext uri="{FF2B5EF4-FFF2-40B4-BE49-F238E27FC236}">
                <a16:creationId xmlns:a16="http://schemas.microsoft.com/office/drawing/2014/main" id="{9887EA67-3CB3-4E78-B470-FB1068DE8911}"/>
              </a:ext>
            </a:extLst>
          </p:cNvPr>
          <p:cNvSpPr txBox="1"/>
          <p:nvPr/>
        </p:nvSpPr>
        <p:spPr>
          <a:xfrm>
            <a:off x="7608082" y="2845205"/>
            <a:ext cx="593505" cy="461665"/>
          </a:xfrm>
          <a:prstGeom prst="rect">
            <a:avLst/>
          </a:prstGeom>
          <a:noFill/>
        </p:spPr>
        <p:txBody>
          <a:bodyPr wrap="square" rtlCol="0">
            <a:spAutoFit/>
          </a:bodyPr>
          <a:lstStyle/>
          <a:p>
            <a:r>
              <a:rPr kumimoji="1" lang="ja-JP" altLang="en-US" sz="2400" b="1" dirty="0">
                <a:solidFill>
                  <a:srgbClr val="FF0000"/>
                </a:solidFill>
              </a:rPr>
              <a:t>⑦</a:t>
            </a:r>
          </a:p>
        </p:txBody>
      </p:sp>
    </p:spTree>
    <p:extLst>
      <p:ext uri="{BB962C8B-B14F-4D97-AF65-F5344CB8AC3E}">
        <p14:creationId xmlns:p14="http://schemas.microsoft.com/office/powerpoint/2010/main" val="3873300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76B6E730-C527-4898-9C0E-FE1280925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5540" y="2255809"/>
            <a:ext cx="9351746" cy="557638"/>
          </a:xfrm>
        </p:spPr>
      </p:pic>
      <p:sp>
        <p:nvSpPr>
          <p:cNvPr id="6" name="タイトル 1">
            <a:extLst>
              <a:ext uri="{FF2B5EF4-FFF2-40B4-BE49-F238E27FC236}">
                <a16:creationId xmlns:a16="http://schemas.microsoft.com/office/drawing/2014/main" id="{4D4E7181-5E93-4661-9238-F9A5143618AA}"/>
              </a:ext>
            </a:extLst>
          </p:cNvPr>
          <p:cNvSpPr txBox="1">
            <a:spLocks/>
          </p:cNvSpPr>
          <p:nvPr/>
        </p:nvSpPr>
        <p:spPr>
          <a:xfrm>
            <a:off x="2589213" y="1554479"/>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5-8</a:t>
            </a:r>
            <a:endParaRPr lang="ja-JP" altLang="en-US" sz="2400" dirty="0"/>
          </a:p>
        </p:txBody>
      </p:sp>
      <p:sp>
        <p:nvSpPr>
          <p:cNvPr id="9" name="タイトル 1">
            <a:extLst>
              <a:ext uri="{FF2B5EF4-FFF2-40B4-BE49-F238E27FC236}">
                <a16:creationId xmlns:a16="http://schemas.microsoft.com/office/drawing/2014/main" id="{91EDD6C1-7127-4670-ABCF-921B585CD96F}"/>
              </a:ext>
            </a:extLst>
          </p:cNvPr>
          <p:cNvSpPr>
            <a:spLocks noGrp="1"/>
          </p:cNvSpPr>
          <p:nvPr>
            <p:ph type="title"/>
          </p:nvPr>
        </p:nvSpPr>
        <p:spPr>
          <a:xfrm>
            <a:off x="2589213" y="702486"/>
            <a:ext cx="6629452" cy="708301"/>
          </a:xfrm>
        </p:spPr>
        <p:txBody>
          <a:bodyPr/>
          <a:lstStyle/>
          <a:p>
            <a:r>
              <a:rPr lang="en-US" altLang="ja-JP" dirty="0"/>
              <a:t>Zoom</a:t>
            </a:r>
            <a:r>
              <a:rPr lang="ja-JP" altLang="en-US" dirty="0"/>
              <a:t>で使える機能</a:t>
            </a:r>
            <a:endParaRPr kumimoji="1" lang="ja-JP" altLang="en-US" dirty="0"/>
          </a:p>
        </p:txBody>
      </p:sp>
      <p:sp>
        <p:nvSpPr>
          <p:cNvPr id="17" name="正方形/長方形 16">
            <a:extLst>
              <a:ext uri="{FF2B5EF4-FFF2-40B4-BE49-F238E27FC236}">
                <a16:creationId xmlns:a16="http://schemas.microsoft.com/office/drawing/2014/main" id="{3BAE9E24-4C82-4659-9F49-86D5C6019581}"/>
              </a:ext>
            </a:extLst>
          </p:cNvPr>
          <p:cNvSpPr/>
          <p:nvPr/>
        </p:nvSpPr>
        <p:spPr>
          <a:xfrm>
            <a:off x="8184279" y="2112117"/>
            <a:ext cx="651354" cy="1182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7BF1688-B56F-4840-B928-6531ED88F640}"/>
              </a:ext>
            </a:extLst>
          </p:cNvPr>
          <p:cNvSpPr txBox="1"/>
          <p:nvPr/>
        </p:nvSpPr>
        <p:spPr>
          <a:xfrm>
            <a:off x="2025540" y="4814925"/>
            <a:ext cx="9351746" cy="1246495"/>
          </a:xfrm>
          <a:prstGeom prst="rect">
            <a:avLst/>
          </a:prstGeom>
          <a:noFill/>
        </p:spPr>
        <p:txBody>
          <a:bodyPr wrap="square" rtlCol="0">
            <a:spAutoFit/>
          </a:bodyPr>
          <a:lstStyle/>
          <a:p>
            <a:pPr>
              <a:lnSpc>
                <a:spcPct val="200000"/>
              </a:lnSpc>
            </a:pPr>
            <a:r>
              <a:rPr kumimoji="1" lang="ja-JP" altLang="en-US" sz="2000" dirty="0"/>
              <a:t>⑧「リアクション」をクリックすると</a:t>
            </a:r>
            <a:endParaRPr kumimoji="1" lang="en-US" altLang="ja-JP" sz="2000" dirty="0"/>
          </a:p>
          <a:p>
            <a:pPr>
              <a:lnSpc>
                <a:spcPct val="200000"/>
              </a:lnSpc>
            </a:pPr>
            <a:r>
              <a:rPr kumimoji="1" lang="ja-JP" altLang="en-US" sz="2000" dirty="0"/>
              <a:t>手を上げたり「拍手」や「いいね」などの反応をすることができます。</a:t>
            </a:r>
          </a:p>
        </p:txBody>
      </p:sp>
      <p:sp>
        <p:nvSpPr>
          <p:cNvPr id="28" name="テキスト ボックス 27">
            <a:extLst>
              <a:ext uri="{FF2B5EF4-FFF2-40B4-BE49-F238E27FC236}">
                <a16:creationId xmlns:a16="http://schemas.microsoft.com/office/drawing/2014/main" id="{3F3744FE-7D0C-4032-BF86-F32171770252}"/>
              </a:ext>
            </a:extLst>
          </p:cNvPr>
          <p:cNvSpPr txBox="1"/>
          <p:nvPr/>
        </p:nvSpPr>
        <p:spPr>
          <a:xfrm>
            <a:off x="8268090" y="2849995"/>
            <a:ext cx="593505" cy="461665"/>
          </a:xfrm>
          <a:prstGeom prst="rect">
            <a:avLst/>
          </a:prstGeom>
          <a:noFill/>
        </p:spPr>
        <p:txBody>
          <a:bodyPr wrap="square" rtlCol="0">
            <a:spAutoFit/>
          </a:bodyPr>
          <a:lstStyle/>
          <a:p>
            <a:r>
              <a:rPr kumimoji="1" lang="ja-JP" altLang="en-US" sz="2400" b="1" dirty="0">
                <a:solidFill>
                  <a:srgbClr val="FF0000"/>
                </a:solidFill>
              </a:rPr>
              <a:t>⑧</a:t>
            </a:r>
          </a:p>
        </p:txBody>
      </p:sp>
      <p:sp>
        <p:nvSpPr>
          <p:cNvPr id="7" name="吹き出し: 線 6">
            <a:extLst>
              <a:ext uri="{FF2B5EF4-FFF2-40B4-BE49-F238E27FC236}">
                <a16:creationId xmlns:a16="http://schemas.microsoft.com/office/drawing/2014/main" id="{97E015B4-2149-4FD3-BCEE-78B9100D09A6}"/>
              </a:ext>
            </a:extLst>
          </p:cNvPr>
          <p:cNvSpPr/>
          <p:nvPr/>
        </p:nvSpPr>
        <p:spPr>
          <a:xfrm>
            <a:off x="2025539" y="3081197"/>
            <a:ext cx="3711381" cy="1327965"/>
          </a:xfrm>
          <a:prstGeom prst="borderCallout1">
            <a:avLst>
              <a:gd name="adj1" fmla="val 45525"/>
              <a:gd name="adj2" fmla="val 99681"/>
              <a:gd name="adj3" fmla="val -7745"/>
              <a:gd name="adj4" fmla="val 1649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3" name="図 2">
            <a:extLst>
              <a:ext uri="{FF2B5EF4-FFF2-40B4-BE49-F238E27FC236}">
                <a16:creationId xmlns:a16="http://schemas.microsoft.com/office/drawing/2014/main" id="{FF608652-480D-4E45-B60F-890117E58CB0}"/>
              </a:ext>
            </a:extLst>
          </p:cNvPr>
          <p:cNvPicPr>
            <a:picLocks noChangeAspect="1"/>
          </p:cNvPicPr>
          <p:nvPr/>
        </p:nvPicPr>
        <p:blipFill>
          <a:blip r:embed="rId3"/>
          <a:stretch>
            <a:fillRect/>
          </a:stretch>
        </p:blipFill>
        <p:spPr>
          <a:xfrm>
            <a:off x="2084363" y="3135050"/>
            <a:ext cx="3618783" cy="1227059"/>
          </a:xfrm>
          <a:prstGeom prst="rect">
            <a:avLst/>
          </a:prstGeom>
        </p:spPr>
      </p:pic>
    </p:spTree>
    <p:extLst>
      <p:ext uri="{BB962C8B-B14F-4D97-AF65-F5344CB8AC3E}">
        <p14:creationId xmlns:p14="http://schemas.microsoft.com/office/powerpoint/2010/main" val="344342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3394A0-782C-4B6D-BAFB-754B4464E968}"/>
              </a:ext>
            </a:extLst>
          </p:cNvPr>
          <p:cNvSpPr>
            <a:spLocks noGrp="1"/>
          </p:cNvSpPr>
          <p:nvPr>
            <p:ph type="title"/>
          </p:nvPr>
        </p:nvSpPr>
        <p:spPr>
          <a:xfrm>
            <a:off x="2592926" y="624110"/>
            <a:ext cx="7661418" cy="669113"/>
          </a:xfrm>
        </p:spPr>
        <p:txBody>
          <a:bodyPr/>
          <a:lstStyle/>
          <a:p>
            <a:r>
              <a:rPr kumimoji="1" lang="en-US" altLang="ja-JP" dirty="0"/>
              <a:t>1.Zoom</a:t>
            </a:r>
            <a:r>
              <a:rPr kumimoji="1" lang="ja-JP" altLang="en-US" dirty="0"/>
              <a:t>のインストール（</a:t>
            </a:r>
            <a:r>
              <a:rPr kumimoji="1" lang="en-US" altLang="ja-JP" dirty="0"/>
              <a:t>PC</a:t>
            </a:r>
            <a:r>
              <a:rPr kumimoji="1" lang="ja-JP" altLang="en-US" dirty="0"/>
              <a:t>）</a:t>
            </a:r>
          </a:p>
        </p:txBody>
      </p:sp>
      <p:pic>
        <p:nvPicPr>
          <p:cNvPr id="5" name="コンテンツ プレースホルダー 4">
            <a:extLst>
              <a:ext uri="{FF2B5EF4-FFF2-40B4-BE49-F238E27FC236}">
                <a16:creationId xmlns:a16="http://schemas.microsoft.com/office/drawing/2014/main" id="{4571E502-79DB-4A38-95C5-CFC4DE2608D1}"/>
              </a:ext>
            </a:extLst>
          </p:cNvPr>
          <p:cNvPicPr>
            <a:picLocks noGrp="1" noChangeAspect="1"/>
          </p:cNvPicPr>
          <p:nvPr>
            <p:ph idx="1"/>
          </p:nvPr>
        </p:nvPicPr>
        <p:blipFill>
          <a:blip r:embed="rId2"/>
          <a:stretch>
            <a:fillRect/>
          </a:stretch>
        </p:blipFill>
        <p:spPr>
          <a:xfrm>
            <a:off x="2592924" y="1905000"/>
            <a:ext cx="7153275" cy="1943100"/>
          </a:xfrm>
        </p:spPr>
      </p:pic>
      <p:sp>
        <p:nvSpPr>
          <p:cNvPr id="6" name="テキスト ボックス 5">
            <a:extLst>
              <a:ext uri="{FF2B5EF4-FFF2-40B4-BE49-F238E27FC236}">
                <a16:creationId xmlns:a16="http://schemas.microsoft.com/office/drawing/2014/main" id="{DB852C33-2835-4FDE-8C56-AE01F6367324}"/>
              </a:ext>
            </a:extLst>
          </p:cNvPr>
          <p:cNvSpPr txBox="1"/>
          <p:nvPr/>
        </p:nvSpPr>
        <p:spPr>
          <a:xfrm>
            <a:off x="2592924" y="4352836"/>
            <a:ext cx="8911687" cy="1719702"/>
          </a:xfrm>
          <a:prstGeom prst="rect">
            <a:avLst/>
          </a:prstGeom>
          <a:noFill/>
        </p:spPr>
        <p:txBody>
          <a:bodyPr wrap="square" rtlCol="0">
            <a:spAutoFit/>
          </a:bodyPr>
          <a:lstStyle/>
          <a:p>
            <a:pPr>
              <a:lnSpc>
                <a:spcPct val="150000"/>
              </a:lnSpc>
            </a:pPr>
            <a:r>
              <a:rPr kumimoji="1" lang="en-US" altLang="ja-JP" dirty="0"/>
              <a:t>Google</a:t>
            </a:r>
            <a:r>
              <a:rPr kumimoji="1" lang="ja-JP" altLang="en-US" dirty="0"/>
              <a:t>などの検索画面に「</a:t>
            </a:r>
            <a:r>
              <a:rPr kumimoji="1" lang="en-US" altLang="ja-JP" dirty="0"/>
              <a:t>zoom</a:t>
            </a:r>
            <a:r>
              <a:rPr kumimoji="1" lang="ja-JP" altLang="en-US" dirty="0"/>
              <a:t>」と打ち込み</a:t>
            </a:r>
            <a:endParaRPr kumimoji="1" lang="en-US" altLang="ja-JP" dirty="0"/>
          </a:p>
          <a:p>
            <a:pPr>
              <a:lnSpc>
                <a:spcPct val="150000"/>
              </a:lnSpc>
            </a:pPr>
            <a:r>
              <a:rPr kumimoji="1" lang="ja-JP" altLang="en-US" dirty="0"/>
              <a:t>「</a:t>
            </a:r>
            <a:r>
              <a:rPr kumimoji="1" lang="en-US" altLang="ja-JP" dirty="0"/>
              <a:t>Enter</a:t>
            </a:r>
            <a:r>
              <a:rPr kumimoji="1" lang="ja-JP" altLang="en-US" dirty="0"/>
              <a:t>」キーを押します。</a:t>
            </a:r>
            <a:endParaRPr kumimoji="1" lang="en-US" altLang="ja-JP" dirty="0"/>
          </a:p>
          <a:p>
            <a:pPr>
              <a:lnSpc>
                <a:spcPct val="150000"/>
              </a:lnSpc>
            </a:pPr>
            <a:r>
              <a:rPr kumimoji="1" lang="ja-JP" altLang="en-US" dirty="0"/>
              <a:t>「</a:t>
            </a:r>
            <a:r>
              <a:rPr kumimoji="1" lang="en-US" altLang="ja-JP" dirty="0"/>
              <a:t>Zoom</a:t>
            </a:r>
            <a:r>
              <a:rPr kumimoji="1" lang="ja-JP" altLang="en-US" dirty="0"/>
              <a:t>」の文字は大文字でも小文字でもカタカナでもひらがなでも大丈夫です。</a:t>
            </a:r>
            <a:endParaRPr kumimoji="1" lang="en-US" altLang="ja-JP" dirty="0"/>
          </a:p>
          <a:p>
            <a:pPr>
              <a:lnSpc>
                <a:spcPct val="150000"/>
              </a:lnSpc>
            </a:pPr>
            <a:r>
              <a:rPr kumimoji="1" lang="ja-JP" altLang="en-US" dirty="0"/>
              <a:t>または直接「</a:t>
            </a:r>
            <a:r>
              <a:rPr kumimoji="1" lang="id-ID" altLang="ja-JP" dirty="0"/>
              <a:t>https://zoom.us</a:t>
            </a:r>
            <a:r>
              <a:rPr kumimoji="1" lang="ja-JP" altLang="en-US" dirty="0"/>
              <a:t>」にアクセスします。</a:t>
            </a:r>
          </a:p>
        </p:txBody>
      </p:sp>
      <p:sp>
        <p:nvSpPr>
          <p:cNvPr id="9" name="タイトル 1">
            <a:extLst>
              <a:ext uri="{FF2B5EF4-FFF2-40B4-BE49-F238E27FC236}">
                <a16:creationId xmlns:a16="http://schemas.microsoft.com/office/drawing/2014/main" id="{9937D84C-D65A-4FE0-8A1F-87BA2F8754E4}"/>
              </a:ext>
            </a:extLst>
          </p:cNvPr>
          <p:cNvSpPr txBox="1">
            <a:spLocks/>
          </p:cNvSpPr>
          <p:nvPr/>
        </p:nvSpPr>
        <p:spPr>
          <a:xfrm>
            <a:off x="2592926" y="1293223"/>
            <a:ext cx="4069131" cy="611777"/>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1-1</a:t>
            </a:r>
            <a:endParaRPr lang="ja-JP" altLang="en-US" sz="2400" dirty="0"/>
          </a:p>
        </p:txBody>
      </p:sp>
    </p:spTree>
    <p:extLst>
      <p:ext uri="{BB962C8B-B14F-4D97-AF65-F5344CB8AC3E}">
        <p14:creationId xmlns:p14="http://schemas.microsoft.com/office/powerpoint/2010/main" val="4262329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6" y="467354"/>
            <a:ext cx="6629452" cy="708301"/>
          </a:xfrm>
        </p:spPr>
        <p:txBody>
          <a:bodyPr/>
          <a:lstStyle/>
          <a:p>
            <a:r>
              <a:rPr lang="en-US" altLang="ja-JP" dirty="0"/>
              <a:t>Zoom</a:t>
            </a:r>
            <a:r>
              <a:rPr lang="ja-JP" altLang="en-US" dirty="0"/>
              <a:t>で使える機能（補足）</a:t>
            </a:r>
            <a:endParaRPr kumimoji="1" lang="ja-JP" altLang="en-US" dirty="0"/>
          </a:p>
        </p:txBody>
      </p:sp>
      <p:sp>
        <p:nvSpPr>
          <p:cNvPr id="6" name="タイトル 1">
            <a:extLst>
              <a:ext uri="{FF2B5EF4-FFF2-40B4-BE49-F238E27FC236}">
                <a16:creationId xmlns:a16="http://schemas.microsoft.com/office/drawing/2014/main" id="{A972953E-FAC7-4B05-9D9D-8D092E70CA70}"/>
              </a:ext>
            </a:extLst>
          </p:cNvPr>
          <p:cNvSpPr txBox="1">
            <a:spLocks/>
          </p:cNvSpPr>
          <p:nvPr/>
        </p:nvSpPr>
        <p:spPr>
          <a:xfrm>
            <a:off x="2592926" y="1136466"/>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5-9</a:t>
            </a:r>
            <a:endParaRPr lang="ja-JP" altLang="en-US" sz="2400" dirty="0"/>
          </a:p>
        </p:txBody>
      </p:sp>
      <p:sp>
        <p:nvSpPr>
          <p:cNvPr id="15" name="タイトル 1">
            <a:extLst>
              <a:ext uri="{FF2B5EF4-FFF2-40B4-BE49-F238E27FC236}">
                <a16:creationId xmlns:a16="http://schemas.microsoft.com/office/drawing/2014/main" id="{34E9E5CF-12B3-4D37-9A9D-4526564A828F}"/>
              </a:ext>
            </a:extLst>
          </p:cNvPr>
          <p:cNvSpPr txBox="1">
            <a:spLocks/>
          </p:cNvSpPr>
          <p:nvPr/>
        </p:nvSpPr>
        <p:spPr>
          <a:xfrm>
            <a:off x="2592926" y="5878670"/>
            <a:ext cx="8363046"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pic>
        <p:nvPicPr>
          <p:cNvPr id="4" name="図 3">
            <a:extLst>
              <a:ext uri="{FF2B5EF4-FFF2-40B4-BE49-F238E27FC236}">
                <a16:creationId xmlns:a16="http://schemas.microsoft.com/office/drawing/2014/main" id="{4DCFD776-212B-4A23-B5CC-1161BE9B64E1}"/>
              </a:ext>
            </a:extLst>
          </p:cNvPr>
          <p:cNvPicPr>
            <a:picLocks noChangeAspect="1"/>
          </p:cNvPicPr>
          <p:nvPr/>
        </p:nvPicPr>
        <p:blipFill>
          <a:blip r:embed="rId2"/>
          <a:stretch>
            <a:fillRect/>
          </a:stretch>
        </p:blipFill>
        <p:spPr>
          <a:xfrm>
            <a:off x="2732586" y="1697085"/>
            <a:ext cx="6600825" cy="4429125"/>
          </a:xfrm>
          <a:prstGeom prst="rect">
            <a:avLst/>
          </a:prstGeom>
        </p:spPr>
      </p:pic>
      <p:sp>
        <p:nvSpPr>
          <p:cNvPr id="17" name="正方形/長方形 16">
            <a:extLst>
              <a:ext uri="{FF2B5EF4-FFF2-40B4-BE49-F238E27FC236}">
                <a16:creationId xmlns:a16="http://schemas.microsoft.com/office/drawing/2014/main" id="{7D082CEE-21B3-4E4A-B393-40E6948C63CF}"/>
              </a:ext>
            </a:extLst>
          </p:cNvPr>
          <p:cNvSpPr/>
          <p:nvPr/>
        </p:nvSpPr>
        <p:spPr>
          <a:xfrm>
            <a:off x="8621486" y="1529738"/>
            <a:ext cx="853490" cy="6444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四角形 26">
            <a:extLst>
              <a:ext uri="{FF2B5EF4-FFF2-40B4-BE49-F238E27FC236}">
                <a16:creationId xmlns:a16="http://schemas.microsoft.com/office/drawing/2014/main" id="{7EE173B8-5BF5-4E08-BC56-594BF55C22BB}"/>
              </a:ext>
            </a:extLst>
          </p:cNvPr>
          <p:cNvSpPr/>
          <p:nvPr/>
        </p:nvSpPr>
        <p:spPr>
          <a:xfrm rot="10800000">
            <a:off x="9558109" y="2565015"/>
            <a:ext cx="2146207" cy="1875972"/>
          </a:xfrm>
          <a:prstGeom prst="wedgeRectCallout">
            <a:avLst>
              <a:gd name="adj1" fmla="val 53525"/>
              <a:gd name="adj2" fmla="val 723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837AE27F-D899-4001-993B-10A2CBA05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392" y="2580334"/>
            <a:ext cx="2084926" cy="1782275"/>
          </a:xfrm>
          <a:prstGeom prst="rect">
            <a:avLst/>
          </a:prstGeom>
        </p:spPr>
      </p:pic>
      <p:sp>
        <p:nvSpPr>
          <p:cNvPr id="3" name="テキスト ボックス 2">
            <a:extLst>
              <a:ext uri="{FF2B5EF4-FFF2-40B4-BE49-F238E27FC236}">
                <a16:creationId xmlns:a16="http://schemas.microsoft.com/office/drawing/2014/main" id="{4E888CBB-FF10-41D1-BE4B-2EBC008F2E5C}"/>
              </a:ext>
            </a:extLst>
          </p:cNvPr>
          <p:cNvSpPr txBox="1"/>
          <p:nvPr/>
        </p:nvSpPr>
        <p:spPr>
          <a:xfrm>
            <a:off x="4283901" y="2435400"/>
            <a:ext cx="4559474" cy="2135200"/>
          </a:xfrm>
          <a:prstGeom prst="rect">
            <a:avLst/>
          </a:prstGeom>
          <a:noFill/>
        </p:spPr>
        <p:txBody>
          <a:bodyPr wrap="square" rtlCol="0">
            <a:spAutoFit/>
          </a:bodyPr>
          <a:lstStyle/>
          <a:p>
            <a:pPr>
              <a:lnSpc>
                <a:spcPct val="150000"/>
              </a:lnSpc>
            </a:pPr>
            <a:r>
              <a:rPr kumimoji="1" lang="ja-JP" altLang="en-US" dirty="0"/>
              <a:t>「表示」をクリックし「スピーカー」を</a:t>
            </a:r>
            <a:endParaRPr kumimoji="1" lang="en-US" altLang="ja-JP" dirty="0"/>
          </a:p>
          <a:p>
            <a:pPr>
              <a:lnSpc>
                <a:spcPct val="150000"/>
              </a:lnSpc>
            </a:pPr>
            <a:r>
              <a:rPr kumimoji="1" lang="ja-JP" altLang="en-US" dirty="0"/>
              <a:t>選択するとコメントしている人が大きく</a:t>
            </a:r>
            <a:endParaRPr kumimoji="1" lang="en-US" altLang="ja-JP" dirty="0"/>
          </a:p>
          <a:p>
            <a:pPr>
              <a:lnSpc>
                <a:spcPct val="150000"/>
              </a:lnSpc>
            </a:pPr>
            <a:r>
              <a:rPr kumimoji="1" lang="ja-JP" altLang="en-US" dirty="0"/>
              <a:t>表示されます。</a:t>
            </a:r>
            <a:endParaRPr kumimoji="1" lang="en-US" altLang="ja-JP" dirty="0"/>
          </a:p>
          <a:p>
            <a:pPr>
              <a:lnSpc>
                <a:spcPct val="150000"/>
              </a:lnSpc>
            </a:pPr>
            <a:r>
              <a:rPr kumimoji="1" lang="ja-JP" altLang="en-US" dirty="0"/>
              <a:t>「ギャラリー」をクリックすると画面分割をして、参加者の顔が表示されます。</a:t>
            </a:r>
          </a:p>
        </p:txBody>
      </p:sp>
    </p:spTree>
    <p:extLst>
      <p:ext uri="{BB962C8B-B14F-4D97-AF65-F5344CB8AC3E}">
        <p14:creationId xmlns:p14="http://schemas.microsoft.com/office/powerpoint/2010/main" val="1255400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6" y="467354"/>
            <a:ext cx="6629452" cy="708301"/>
          </a:xfrm>
        </p:spPr>
        <p:txBody>
          <a:bodyPr>
            <a:normAutofit fontScale="90000"/>
          </a:bodyPr>
          <a:lstStyle/>
          <a:p>
            <a:r>
              <a:rPr lang="en-US" altLang="ja-JP" dirty="0"/>
              <a:t>Zoom</a:t>
            </a:r>
            <a:r>
              <a:rPr lang="ja-JP" altLang="en-US" dirty="0"/>
              <a:t>で使える機能（イマーシブ）</a:t>
            </a:r>
            <a:endParaRPr kumimoji="1" lang="ja-JP" altLang="en-US" dirty="0"/>
          </a:p>
        </p:txBody>
      </p:sp>
      <p:sp>
        <p:nvSpPr>
          <p:cNvPr id="6" name="タイトル 1">
            <a:extLst>
              <a:ext uri="{FF2B5EF4-FFF2-40B4-BE49-F238E27FC236}">
                <a16:creationId xmlns:a16="http://schemas.microsoft.com/office/drawing/2014/main" id="{A972953E-FAC7-4B05-9D9D-8D092E70CA70}"/>
              </a:ext>
            </a:extLst>
          </p:cNvPr>
          <p:cNvSpPr txBox="1">
            <a:spLocks/>
          </p:cNvSpPr>
          <p:nvPr/>
        </p:nvSpPr>
        <p:spPr>
          <a:xfrm>
            <a:off x="2592926" y="1136466"/>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5-10</a:t>
            </a:r>
            <a:endParaRPr lang="ja-JP" altLang="en-US" sz="2400" dirty="0"/>
          </a:p>
        </p:txBody>
      </p:sp>
      <p:sp>
        <p:nvSpPr>
          <p:cNvPr id="15" name="タイトル 1">
            <a:extLst>
              <a:ext uri="{FF2B5EF4-FFF2-40B4-BE49-F238E27FC236}">
                <a16:creationId xmlns:a16="http://schemas.microsoft.com/office/drawing/2014/main" id="{34E9E5CF-12B3-4D37-9A9D-4526564A828F}"/>
              </a:ext>
            </a:extLst>
          </p:cNvPr>
          <p:cNvSpPr txBox="1">
            <a:spLocks/>
          </p:cNvSpPr>
          <p:nvPr/>
        </p:nvSpPr>
        <p:spPr>
          <a:xfrm>
            <a:off x="2592926" y="5878670"/>
            <a:ext cx="8363046"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sp>
        <p:nvSpPr>
          <p:cNvPr id="16" name="タイトル 1">
            <a:extLst>
              <a:ext uri="{FF2B5EF4-FFF2-40B4-BE49-F238E27FC236}">
                <a16:creationId xmlns:a16="http://schemas.microsoft.com/office/drawing/2014/main" id="{D1F11ED6-3E99-4EA1-A63D-33277D3B6526}"/>
              </a:ext>
            </a:extLst>
          </p:cNvPr>
          <p:cNvSpPr txBox="1">
            <a:spLocks/>
          </p:cNvSpPr>
          <p:nvPr/>
        </p:nvSpPr>
        <p:spPr>
          <a:xfrm>
            <a:off x="2135687" y="3577170"/>
            <a:ext cx="4610906" cy="280433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「表示」から「イマーシブ」を</a:t>
            </a:r>
            <a:endParaRPr lang="en-US" altLang="ja-JP" sz="2000" dirty="0"/>
          </a:p>
          <a:p>
            <a:r>
              <a:rPr lang="ja-JP" altLang="en-US" sz="2000" dirty="0"/>
              <a:t>クリックすると</a:t>
            </a:r>
            <a:endParaRPr lang="en-US" altLang="ja-JP" sz="2000" dirty="0"/>
          </a:p>
          <a:p>
            <a:r>
              <a:rPr lang="ja-JP" altLang="en-US" sz="2000" dirty="0"/>
              <a:t>このような画面が表示され</a:t>
            </a:r>
            <a:endParaRPr lang="en-US" altLang="ja-JP" sz="2000" dirty="0"/>
          </a:p>
          <a:p>
            <a:r>
              <a:rPr lang="ja-JP" altLang="en-US" sz="2000" dirty="0"/>
              <a:t>参加者全員が</a:t>
            </a:r>
            <a:r>
              <a:rPr lang="en-US" altLang="ja-JP" sz="2000" dirty="0"/>
              <a:t>1</a:t>
            </a:r>
            <a:r>
              <a:rPr lang="ja-JP" altLang="en-US" sz="2000" dirty="0"/>
              <a:t>か所に集まって</a:t>
            </a:r>
            <a:endParaRPr lang="en-US" altLang="ja-JP" sz="2000" dirty="0"/>
          </a:p>
          <a:p>
            <a:r>
              <a:rPr lang="ja-JP" altLang="en-US" sz="2000" dirty="0"/>
              <a:t>いるような感覚で、バーチャルな</a:t>
            </a:r>
            <a:endParaRPr lang="en-US" altLang="ja-JP" sz="2000" dirty="0"/>
          </a:p>
          <a:p>
            <a:r>
              <a:rPr lang="ja-JP" altLang="en-US" sz="2000" dirty="0"/>
              <a:t>ミーティングスペースでつながり</a:t>
            </a:r>
            <a:endParaRPr lang="en-US" altLang="ja-JP" sz="2000" dirty="0"/>
          </a:p>
          <a:p>
            <a:r>
              <a:rPr lang="ja-JP" altLang="en-US" sz="2000" dirty="0"/>
              <a:t>コラボレーションすることができます。（最大</a:t>
            </a:r>
            <a:r>
              <a:rPr lang="en-US" altLang="ja-JP" sz="2000" dirty="0"/>
              <a:t>25</a:t>
            </a:r>
            <a:r>
              <a:rPr lang="ja-JP" altLang="en-US" sz="2000" dirty="0"/>
              <a:t>人まで）</a:t>
            </a:r>
          </a:p>
        </p:txBody>
      </p:sp>
      <p:pic>
        <p:nvPicPr>
          <p:cNvPr id="32" name="図 31">
            <a:extLst>
              <a:ext uri="{FF2B5EF4-FFF2-40B4-BE49-F238E27FC236}">
                <a16:creationId xmlns:a16="http://schemas.microsoft.com/office/drawing/2014/main" id="{837AE27F-D899-4001-993B-10A2CBA05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329" y="1646725"/>
            <a:ext cx="2084926" cy="1782275"/>
          </a:xfrm>
          <a:prstGeom prst="rect">
            <a:avLst/>
          </a:prstGeom>
        </p:spPr>
      </p:pic>
      <p:pic>
        <p:nvPicPr>
          <p:cNvPr id="5" name="図 4">
            <a:extLst>
              <a:ext uri="{FF2B5EF4-FFF2-40B4-BE49-F238E27FC236}">
                <a16:creationId xmlns:a16="http://schemas.microsoft.com/office/drawing/2014/main" id="{76426E63-85D1-46F5-98B2-A5476D185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593" y="1415285"/>
            <a:ext cx="4209379" cy="4849079"/>
          </a:xfrm>
          <a:prstGeom prst="rect">
            <a:avLst/>
          </a:prstGeom>
        </p:spPr>
      </p:pic>
      <p:sp>
        <p:nvSpPr>
          <p:cNvPr id="7" name="フローチャート: 代替処理 6">
            <a:extLst>
              <a:ext uri="{FF2B5EF4-FFF2-40B4-BE49-F238E27FC236}">
                <a16:creationId xmlns:a16="http://schemas.microsoft.com/office/drawing/2014/main" id="{F8D77400-30B6-450F-919A-16CC2A220537}"/>
              </a:ext>
            </a:extLst>
          </p:cNvPr>
          <p:cNvSpPr/>
          <p:nvPr/>
        </p:nvSpPr>
        <p:spPr>
          <a:xfrm>
            <a:off x="2949143" y="2605414"/>
            <a:ext cx="1184446" cy="250520"/>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925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6" y="467354"/>
            <a:ext cx="6629452" cy="708301"/>
          </a:xfrm>
        </p:spPr>
        <p:txBody>
          <a:bodyPr/>
          <a:lstStyle/>
          <a:p>
            <a:r>
              <a:rPr lang="en-US" altLang="ja-JP" dirty="0"/>
              <a:t>Zoom</a:t>
            </a:r>
            <a:r>
              <a:rPr lang="ja-JP" altLang="en-US" dirty="0"/>
              <a:t>で使える機能（おまけ）</a:t>
            </a:r>
            <a:endParaRPr kumimoji="1" lang="ja-JP" altLang="en-US" dirty="0"/>
          </a:p>
        </p:txBody>
      </p:sp>
      <p:sp>
        <p:nvSpPr>
          <p:cNvPr id="6" name="タイトル 1">
            <a:extLst>
              <a:ext uri="{FF2B5EF4-FFF2-40B4-BE49-F238E27FC236}">
                <a16:creationId xmlns:a16="http://schemas.microsoft.com/office/drawing/2014/main" id="{A972953E-FAC7-4B05-9D9D-8D092E70CA70}"/>
              </a:ext>
            </a:extLst>
          </p:cNvPr>
          <p:cNvSpPr txBox="1">
            <a:spLocks/>
          </p:cNvSpPr>
          <p:nvPr/>
        </p:nvSpPr>
        <p:spPr>
          <a:xfrm>
            <a:off x="2592926" y="1136466"/>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5-11</a:t>
            </a:r>
            <a:endParaRPr lang="ja-JP" altLang="en-US" sz="2400" dirty="0"/>
          </a:p>
        </p:txBody>
      </p:sp>
      <p:sp>
        <p:nvSpPr>
          <p:cNvPr id="15" name="タイトル 1">
            <a:extLst>
              <a:ext uri="{FF2B5EF4-FFF2-40B4-BE49-F238E27FC236}">
                <a16:creationId xmlns:a16="http://schemas.microsoft.com/office/drawing/2014/main" id="{34E9E5CF-12B3-4D37-9A9D-4526564A828F}"/>
              </a:ext>
            </a:extLst>
          </p:cNvPr>
          <p:cNvSpPr txBox="1">
            <a:spLocks/>
          </p:cNvSpPr>
          <p:nvPr/>
        </p:nvSpPr>
        <p:spPr>
          <a:xfrm>
            <a:off x="2592926" y="5878670"/>
            <a:ext cx="8363046"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sp>
        <p:nvSpPr>
          <p:cNvPr id="16" name="タイトル 1">
            <a:extLst>
              <a:ext uri="{FF2B5EF4-FFF2-40B4-BE49-F238E27FC236}">
                <a16:creationId xmlns:a16="http://schemas.microsoft.com/office/drawing/2014/main" id="{D1F11ED6-3E99-4EA1-A63D-33277D3B6526}"/>
              </a:ext>
            </a:extLst>
          </p:cNvPr>
          <p:cNvSpPr txBox="1">
            <a:spLocks/>
          </p:cNvSpPr>
          <p:nvPr/>
        </p:nvSpPr>
        <p:spPr>
          <a:xfrm>
            <a:off x="2135687" y="3577170"/>
            <a:ext cx="4610906" cy="280433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pic>
        <p:nvPicPr>
          <p:cNvPr id="21" name="図 20">
            <a:extLst>
              <a:ext uri="{FF2B5EF4-FFF2-40B4-BE49-F238E27FC236}">
                <a16:creationId xmlns:a16="http://schemas.microsoft.com/office/drawing/2014/main" id="{329CDBDF-94F7-4B25-8FAA-C8B9275DE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091" y="1729484"/>
            <a:ext cx="3653427" cy="2018083"/>
          </a:xfrm>
          <a:prstGeom prst="rect">
            <a:avLst/>
          </a:prstGeom>
        </p:spPr>
      </p:pic>
      <p:pic>
        <p:nvPicPr>
          <p:cNvPr id="23" name="図 22">
            <a:extLst>
              <a:ext uri="{FF2B5EF4-FFF2-40B4-BE49-F238E27FC236}">
                <a16:creationId xmlns:a16="http://schemas.microsoft.com/office/drawing/2014/main" id="{97F9E126-F82C-4942-9641-04455BA1E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417" y="1694104"/>
            <a:ext cx="3611674" cy="2025043"/>
          </a:xfrm>
          <a:prstGeom prst="rect">
            <a:avLst/>
          </a:prstGeom>
        </p:spPr>
      </p:pic>
      <p:pic>
        <p:nvPicPr>
          <p:cNvPr id="25" name="図 24">
            <a:extLst>
              <a:ext uri="{FF2B5EF4-FFF2-40B4-BE49-F238E27FC236}">
                <a16:creationId xmlns:a16="http://schemas.microsoft.com/office/drawing/2014/main" id="{DA2A683D-A892-473E-B83C-AAE93FBBB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121" y="3810911"/>
            <a:ext cx="3639509" cy="2025042"/>
          </a:xfrm>
          <a:prstGeom prst="rect">
            <a:avLst/>
          </a:prstGeom>
        </p:spPr>
      </p:pic>
      <p:pic>
        <p:nvPicPr>
          <p:cNvPr id="28" name="図 27">
            <a:extLst>
              <a:ext uri="{FF2B5EF4-FFF2-40B4-BE49-F238E27FC236}">
                <a16:creationId xmlns:a16="http://schemas.microsoft.com/office/drawing/2014/main" id="{4F0300FC-1A40-4CC4-9209-56D4D6DCF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091" y="3810911"/>
            <a:ext cx="3667345" cy="2025042"/>
          </a:xfrm>
          <a:prstGeom prst="rect">
            <a:avLst/>
          </a:prstGeom>
        </p:spPr>
      </p:pic>
      <p:sp>
        <p:nvSpPr>
          <p:cNvPr id="29" name="思考の吹き出し: 雲形 28">
            <a:extLst>
              <a:ext uri="{FF2B5EF4-FFF2-40B4-BE49-F238E27FC236}">
                <a16:creationId xmlns:a16="http://schemas.microsoft.com/office/drawing/2014/main" id="{FAC5DEF7-C6E2-4AAA-9383-DF613AFAF992}"/>
              </a:ext>
            </a:extLst>
          </p:cNvPr>
          <p:cNvSpPr/>
          <p:nvPr/>
        </p:nvSpPr>
        <p:spPr>
          <a:xfrm>
            <a:off x="9222378" y="2326136"/>
            <a:ext cx="2739978" cy="2183234"/>
          </a:xfrm>
          <a:prstGeom prst="cloudCallout">
            <a:avLst>
              <a:gd name="adj1" fmla="val -46684"/>
              <a:gd name="adj2" fmla="val 39117"/>
            </a:avLst>
          </a:prstGeom>
          <a:solidFill>
            <a:srgbClr val="FFEBFF"/>
          </a:solidFill>
          <a:ln>
            <a:solidFill>
              <a:srgbClr val="F4B2F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rgbClr val="FF3399"/>
                </a:solidFill>
              </a:rPr>
              <a:t>「イマーシブ」</a:t>
            </a:r>
            <a:endParaRPr kumimoji="1" lang="en-US" altLang="ja-JP" sz="1400" dirty="0">
              <a:solidFill>
                <a:srgbClr val="FF3399"/>
              </a:solidFill>
            </a:endParaRPr>
          </a:p>
          <a:p>
            <a:r>
              <a:rPr kumimoji="1" lang="ja-JP" altLang="en-US" sz="1400" dirty="0">
                <a:solidFill>
                  <a:srgbClr val="FF3399"/>
                </a:solidFill>
              </a:rPr>
              <a:t>機能を使って</a:t>
            </a:r>
          </a:p>
          <a:p>
            <a:r>
              <a:rPr kumimoji="1" lang="ja-JP" altLang="en-US" sz="1400" dirty="0">
                <a:solidFill>
                  <a:srgbClr val="FF3399"/>
                </a:solidFill>
              </a:rPr>
              <a:t>バーチャルで</a:t>
            </a:r>
            <a:endParaRPr kumimoji="1" lang="en-US" altLang="ja-JP" sz="1400" dirty="0">
              <a:solidFill>
                <a:srgbClr val="FF3399"/>
              </a:solidFill>
            </a:endParaRPr>
          </a:p>
          <a:p>
            <a:r>
              <a:rPr kumimoji="1" lang="ja-JP" altLang="en-US" sz="1400" dirty="0">
                <a:solidFill>
                  <a:srgbClr val="FF3399"/>
                </a:solidFill>
              </a:rPr>
              <a:t>人と繋がれるのって</a:t>
            </a:r>
            <a:endParaRPr kumimoji="1" lang="en-US" altLang="ja-JP" sz="1400" dirty="0">
              <a:solidFill>
                <a:srgbClr val="FF3399"/>
              </a:solidFill>
            </a:endParaRPr>
          </a:p>
          <a:p>
            <a:r>
              <a:rPr kumimoji="1" lang="ja-JP" altLang="en-US" sz="1400" dirty="0">
                <a:solidFill>
                  <a:srgbClr val="FF3399"/>
                </a:solidFill>
              </a:rPr>
              <a:t>何だか楽しそう～♪</a:t>
            </a:r>
          </a:p>
        </p:txBody>
      </p:sp>
    </p:spTree>
    <p:extLst>
      <p:ext uri="{BB962C8B-B14F-4D97-AF65-F5344CB8AC3E}">
        <p14:creationId xmlns:p14="http://schemas.microsoft.com/office/powerpoint/2010/main" val="2460161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6" y="467354"/>
            <a:ext cx="6629452" cy="708301"/>
          </a:xfrm>
        </p:spPr>
        <p:txBody>
          <a:bodyPr/>
          <a:lstStyle/>
          <a:p>
            <a:r>
              <a:rPr lang="en-US" altLang="ja-JP" dirty="0"/>
              <a:t>Zoom</a:t>
            </a:r>
            <a:r>
              <a:rPr lang="ja-JP" altLang="en-US" dirty="0"/>
              <a:t>を終了する</a:t>
            </a:r>
            <a:endParaRPr kumimoji="1" lang="ja-JP" altLang="en-US" dirty="0"/>
          </a:p>
        </p:txBody>
      </p:sp>
      <p:sp>
        <p:nvSpPr>
          <p:cNvPr id="6" name="タイトル 1">
            <a:extLst>
              <a:ext uri="{FF2B5EF4-FFF2-40B4-BE49-F238E27FC236}">
                <a16:creationId xmlns:a16="http://schemas.microsoft.com/office/drawing/2014/main" id="{A972953E-FAC7-4B05-9D9D-8D092E70CA70}"/>
              </a:ext>
            </a:extLst>
          </p:cNvPr>
          <p:cNvSpPr txBox="1">
            <a:spLocks/>
          </p:cNvSpPr>
          <p:nvPr/>
        </p:nvSpPr>
        <p:spPr>
          <a:xfrm>
            <a:off x="2592926" y="1136466"/>
            <a:ext cx="1952950" cy="55763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5-12</a:t>
            </a:r>
            <a:endParaRPr lang="ja-JP" altLang="en-US" sz="2400" dirty="0"/>
          </a:p>
        </p:txBody>
      </p:sp>
      <p:sp>
        <p:nvSpPr>
          <p:cNvPr id="15" name="タイトル 1">
            <a:extLst>
              <a:ext uri="{FF2B5EF4-FFF2-40B4-BE49-F238E27FC236}">
                <a16:creationId xmlns:a16="http://schemas.microsoft.com/office/drawing/2014/main" id="{34E9E5CF-12B3-4D37-9A9D-4526564A828F}"/>
              </a:ext>
            </a:extLst>
          </p:cNvPr>
          <p:cNvSpPr txBox="1">
            <a:spLocks/>
          </p:cNvSpPr>
          <p:nvPr/>
        </p:nvSpPr>
        <p:spPr>
          <a:xfrm>
            <a:off x="2592926" y="5878670"/>
            <a:ext cx="8363046" cy="6929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sp>
        <p:nvSpPr>
          <p:cNvPr id="16" name="タイトル 1">
            <a:extLst>
              <a:ext uri="{FF2B5EF4-FFF2-40B4-BE49-F238E27FC236}">
                <a16:creationId xmlns:a16="http://schemas.microsoft.com/office/drawing/2014/main" id="{D1F11ED6-3E99-4EA1-A63D-33277D3B6526}"/>
              </a:ext>
            </a:extLst>
          </p:cNvPr>
          <p:cNvSpPr txBox="1">
            <a:spLocks/>
          </p:cNvSpPr>
          <p:nvPr/>
        </p:nvSpPr>
        <p:spPr>
          <a:xfrm>
            <a:off x="2135687" y="3577170"/>
            <a:ext cx="4610906" cy="280433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pic>
        <p:nvPicPr>
          <p:cNvPr id="4" name="図 3">
            <a:extLst>
              <a:ext uri="{FF2B5EF4-FFF2-40B4-BE49-F238E27FC236}">
                <a16:creationId xmlns:a16="http://schemas.microsoft.com/office/drawing/2014/main" id="{9C4423BF-C168-4FA4-98E7-CF115B77270D}"/>
              </a:ext>
            </a:extLst>
          </p:cNvPr>
          <p:cNvPicPr>
            <a:picLocks noChangeAspect="1"/>
          </p:cNvPicPr>
          <p:nvPr/>
        </p:nvPicPr>
        <p:blipFill>
          <a:blip r:embed="rId2"/>
          <a:stretch>
            <a:fillRect/>
          </a:stretch>
        </p:blipFill>
        <p:spPr>
          <a:xfrm>
            <a:off x="2592926" y="1671504"/>
            <a:ext cx="6116983" cy="4301279"/>
          </a:xfrm>
          <a:prstGeom prst="rect">
            <a:avLst/>
          </a:prstGeom>
        </p:spPr>
      </p:pic>
      <p:sp>
        <p:nvSpPr>
          <p:cNvPr id="5" name="四角形: 角を丸くする 4">
            <a:extLst>
              <a:ext uri="{FF2B5EF4-FFF2-40B4-BE49-F238E27FC236}">
                <a16:creationId xmlns:a16="http://schemas.microsoft.com/office/drawing/2014/main" id="{F08EFA98-5327-4A74-BCCF-7F824881B12D}"/>
              </a:ext>
            </a:extLst>
          </p:cNvPr>
          <p:cNvSpPr/>
          <p:nvPr/>
        </p:nvSpPr>
        <p:spPr>
          <a:xfrm>
            <a:off x="7980335" y="5505855"/>
            <a:ext cx="1011676" cy="5642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258D1986-9BC8-431F-AA58-679DF00747AE}"/>
              </a:ext>
            </a:extLst>
          </p:cNvPr>
          <p:cNvSpPr txBox="1">
            <a:spLocks/>
          </p:cNvSpPr>
          <p:nvPr/>
        </p:nvSpPr>
        <p:spPr>
          <a:xfrm>
            <a:off x="8801500" y="1671504"/>
            <a:ext cx="2509625" cy="323030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250000"/>
              </a:lnSpc>
            </a:pPr>
            <a:r>
              <a:rPr lang="en-US" altLang="ja-JP" sz="2000" dirty="0"/>
              <a:t>Zoom</a:t>
            </a:r>
            <a:r>
              <a:rPr lang="ja-JP" altLang="en-US" sz="2000" dirty="0"/>
              <a:t>を終了させる場合は右下の</a:t>
            </a:r>
            <a:endParaRPr lang="en-US" altLang="ja-JP" sz="2000" dirty="0"/>
          </a:p>
          <a:p>
            <a:pPr>
              <a:lnSpc>
                <a:spcPct val="250000"/>
              </a:lnSpc>
            </a:pPr>
            <a:r>
              <a:rPr lang="ja-JP" altLang="en-US" sz="2000" dirty="0"/>
              <a:t>赤いボタン</a:t>
            </a:r>
            <a:r>
              <a:rPr lang="ja-JP" altLang="en-US" sz="2000" dirty="0">
                <a:solidFill>
                  <a:srgbClr val="FF0000"/>
                </a:solidFill>
              </a:rPr>
              <a:t>「終了」</a:t>
            </a:r>
            <a:r>
              <a:rPr lang="ja-JP" altLang="en-US" sz="2000" dirty="0"/>
              <a:t>をクリックし</a:t>
            </a:r>
            <a:endParaRPr lang="en-US" altLang="ja-JP" sz="2000" dirty="0"/>
          </a:p>
          <a:p>
            <a:pPr>
              <a:lnSpc>
                <a:spcPct val="250000"/>
              </a:lnSpc>
            </a:pPr>
            <a:r>
              <a:rPr lang="ja-JP" altLang="en-US" sz="2000" dirty="0"/>
              <a:t>終了させます。</a:t>
            </a:r>
          </a:p>
        </p:txBody>
      </p:sp>
    </p:spTree>
    <p:extLst>
      <p:ext uri="{BB962C8B-B14F-4D97-AF65-F5344CB8AC3E}">
        <p14:creationId xmlns:p14="http://schemas.microsoft.com/office/powerpoint/2010/main" val="108871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17226-200D-46BB-B231-EAC2E0B3D9A3}"/>
              </a:ext>
            </a:extLst>
          </p:cNvPr>
          <p:cNvSpPr>
            <a:spLocks noGrp="1"/>
          </p:cNvSpPr>
          <p:nvPr>
            <p:ph type="title"/>
          </p:nvPr>
        </p:nvSpPr>
        <p:spPr>
          <a:xfrm>
            <a:off x="2592926" y="624110"/>
            <a:ext cx="2997978" cy="642987"/>
          </a:xfrm>
        </p:spPr>
        <p:txBody>
          <a:bodyPr>
            <a:normAutofit/>
          </a:bodyPr>
          <a:lstStyle/>
          <a:p>
            <a:r>
              <a:rPr kumimoji="1" lang="ja-JP" altLang="en-US" sz="2400" dirty="0"/>
              <a:t>手順</a:t>
            </a:r>
            <a:r>
              <a:rPr kumimoji="1" lang="en-US" altLang="ja-JP" sz="2400" dirty="0"/>
              <a:t>1-2</a:t>
            </a:r>
            <a:endParaRPr kumimoji="1" lang="ja-JP" altLang="en-US" sz="2400" dirty="0"/>
          </a:p>
        </p:txBody>
      </p:sp>
      <p:pic>
        <p:nvPicPr>
          <p:cNvPr id="5" name="コンテンツ プレースホルダー 4">
            <a:extLst>
              <a:ext uri="{FF2B5EF4-FFF2-40B4-BE49-F238E27FC236}">
                <a16:creationId xmlns:a16="http://schemas.microsoft.com/office/drawing/2014/main" id="{B40E2540-F405-4198-844C-2F764A504BCF}"/>
              </a:ext>
            </a:extLst>
          </p:cNvPr>
          <p:cNvPicPr>
            <a:picLocks noGrp="1" noChangeAspect="1"/>
          </p:cNvPicPr>
          <p:nvPr>
            <p:ph idx="1"/>
          </p:nvPr>
        </p:nvPicPr>
        <p:blipFill>
          <a:blip r:embed="rId2"/>
          <a:stretch>
            <a:fillRect/>
          </a:stretch>
        </p:blipFill>
        <p:spPr>
          <a:xfrm>
            <a:off x="2592925" y="1360366"/>
            <a:ext cx="5804656" cy="4137267"/>
          </a:xfrm>
        </p:spPr>
      </p:pic>
      <p:sp>
        <p:nvSpPr>
          <p:cNvPr id="6" name="テキスト ボックス 5">
            <a:extLst>
              <a:ext uri="{FF2B5EF4-FFF2-40B4-BE49-F238E27FC236}">
                <a16:creationId xmlns:a16="http://schemas.microsoft.com/office/drawing/2014/main" id="{5B51B24F-9982-4AAD-BAA8-AD5D205B657D}"/>
              </a:ext>
            </a:extLst>
          </p:cNvPr>
          <p:cNvSpPr txBox="1"/>
          <p:nvPr/>
        </p:nvSpPr>
        <p:spPr>
          <a:xfrm>
            <a:off x="2416627" y="5734594"/>
            <a:ext cx="7733211" cy="400110"/>
          </a:xfrm>
          <a:prstGeom prst="rect">
            <a:avLst/>
          </a:prstGeom>
          <a:noFill/>
        </p:spPr>
        <p:txBody>
          <a:bodyPr wrap="square" rtlCol="0">
            <a:spAutoFit/>
          </a:bodyPr>
          <a:lstStyle/>
          <a:p>
            <a:r>
              <a:rPr kumimoji="1" lang="ja-JP" altLang="en-US" sz="2000" dirty="0"/>
              <a:t>このような画面が出てきますので、一番下までスクロールします。</a:t>
            </a:r>
            <a:endParaRPr kumimoji="1" lang="en-US" altLang="ja-JP" sz="2000" dirty="0"/>
          </a:p>
        </p:txBody>
      </p:sp>
    </p:spTree>
    <p:extLst>
      <p:ext uri="{BB962C8B-B14F-4D97-AF65-F5344CB8AC3E}">
        <p14:creationId xmlns:p14="http://schemas.microsoft.com/office/powerpoint/2010/main" val="147999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B10F3-2348-4844-B66B-3F9E072BC2F7}"/>
              </a:ext>
            </a:extLst>
          </p:cNvPr>
          <p:cNvSpPr>
            <a:spLocks noGrp="1"/>
          </p:cNvSpPr>
          <p:nvPr>
            <p:ph type="title"/>
          </p:nvPr>
        </p:nvSpPr>
        <p:spPr>
          <a:xfrm>
            <a:off x="1909944" y="793817"/>
            <a:ext cx="2540778" cy="746665"/>
          </a:xfrm>
        </p:spPr>
        <p:txBody>
          <a:bodyPr>
            <a:normAutofit fontScale="90000"/>
          </a:bodyPr>
          <a:lstStyle/>
          <a:p>
            <a:r>
              <a:rPr kumimoji="1" lang="ja-JP" altLang="en-US" sz="2700" dirty="0"/>
              <a:t>手順</a:t>
            </a:r>
            <a:r>
              <a:rPr kumimoji="1" lang="en-US" altLang="ja-JP" sz="2700" dirty="0"/>
              <a:t>1-3</a:t>
            </a:r>
            <a:br>
              <a:rPr kumimoji="1" lang="en-US" altLang="ja-JP" dirty="0"/>
            </a:br>
            <a:endParaRPr kumimoji="1" lang="ja-JP" altLang="en-US" dirty="0"/>
          </a:p>
        </p:txBody>
      </p:sp>
      <p:pic>
        <p:nvPicPr>
          <p:cNvPr id="5" name="コンテンツ プレースホルダー 4">
            <a:extLst>
              <a:ext uri="{FF2B5EF4-FFF2-40B4-BE49-F238E27FC236}">
                <a16:creationId xmlns:a16="http://schemas.microsoft.com/office/drawing/2014/main" id="{A5E8175C-3117-4C5E-9819-A2C27D4654FC}"/>
              </a:ext>
            </a:extLst>
          </p:cNvPr>
          <p:cNvPicPr>
            <a:picLocks noGrp="1" noChangeAspect="1"/>
          </p:cNvPicPr>
          <p:nvPr>
            <p:ph idx="1"/>
          </p:nvPr>
        </p:nvPicPr>
        <p:blipFill>
          <a:blip r:embed="rId2"/>
          <a:stretch>
            <a:fillRect/>
          </a:stretch>
        </p:blipFill>
        <p:spPr>
          <a:xfrm>
            <a:off x="1909944" y="2244694"/>
            <a:ext cx="8915400" cy="2132831"/>
          </a:xfrm>
        </p:spPr>
      </p:pic>
      <p:sp>
        <p:nvSpPr>
          <p:cNvPr id="6" name="テキスト ボックス 5">
            <a:extLst>
              <a:ext uri="{FF2B5EF4-FFF2-40B4-BE49-F238E27FC236}">
                <a16:creationId xmlns:a16="http://schemas.microsoft.com/office/drawing/2014/main" id="{CA9C6228-2DE5-4565-9CE3-FF51EAA25DE0}"/>
              </a:ext>
            </a:extLst>
          </p:cNvPr>
          <p:cNvSpPr txBox="1"/>
          <p:nvPr/>
        </p:nvSpPr>
        <p:spPr>
          <a:xfrm>
            <a:off x="1909944" y="5344519"/>
            <a:ext cx="7625942" cy="677108"/>
          </a:xfrm>
          <a:prstGeom prst="rect">
            <a:avLst/>
          </a:prstGeom>
          <a:noFill/>
        </p:spPr>
        <p:txBody>
          <a:bodyPr wrap="square" rtlCol="0">
            <a:spAutoFit/>
          </a:bodyPr>
          <a:lstStyle/>
          <a:p>
            <a:r>
              <a:rPr kumimoji="1" lang="ja-JP" altLang="en-US" sz="2000" dirty="0"/>
              <a:t>「ミーティングクライアント」を見つけクリックします。</a:t>
            </a:r>
          </a:p>
          <a:p>
            <a:endParaRPr kumimoji="1" lang="ja-JP" altLang="en-US" dirty="0"/>
          </a:p>
        </p:txBody>
      </p:sp>
      <p:grpSp>
        <p:nvGrpSpPr>
          <p:cNvPr id="11" name="グループ化 10">
            <a:extLst>
              <a:ext uri="{FF2B5EF4-FFF2-40B4-BE49-F238E27FC236}">
                <a16:creationId xmlns:a16="http://schemas.microsoft.com/office/drawing/2014/main" id="{154E1C35-2405-42FA-BA79-291616F08B96}"/>
              </a:ext>
            </a:extLst>
          </p:cNvPr>
          <p:cNvGrpSpPr/>
          <p:nvPr/>
        </p:nvGrpSpPr>
        <p:grpSpPr>
          <a:xfrm>
            <a:off x="3551653" y="2023767"/>
            <a:ext cx="1798137" cy="804460"/>
            <a:chOff x="3508818" y="1810825"/>
            <a:chExt cx="1798137" cy="804460"/>
          </a:xfrm>
        </p:grpSpPr>
        <p:sp>
          <p:nvSpPr>
            <p:cNvPr id="7" name="四角形: 角を丸くする 6">
              <a:extLst>
                <a:ext uri="{FF2B5EF4-FFF2-40B4-BE49-F238E27FC236}">
                  <a16:creationId xmlns:a16="http://schemas.microsoft.com/office/drawing/2014/main" id="{3C39179F-B756-408E-B85F-8B2AF8B0A3F5}"/>
                </a:ext>
              </a:extLst>
            </p:cNvPr>
            <p:cNvSpPr/>
            <p:nvPr/>
          </p:nvSpPr>
          <p:spPr>
            <a:xfrm>
              <a:off x="3508818" y="2445468"/>
              <a:ext cx="1476103" cy="1698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左 7">
              <a:extLst>
                <a:ext uri="{FF2B5EF4-FFF2-40B4-BE49-F238E27FC236}">
                  <a16:creationId xmlns:a16="http://schemas.microsoft.com/office/drawing/2014/main" id="{5E7D1615-21D7-4E05-998F-B46548212282}"/>
                </a:ext>
              </a:extLst>
            </p:cNvPr>
            <p:cNvSpPr/>
            <p:nvPr/>
          </p:nvSpPr>
          <p:spPr>
            <a:xfrm rot="18716252">
              <a:off x="4787484" y="1983795"/>
              <a:ext cx="692442" cy="34650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0984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D7FD3-71AA-4090-B4F1-85FEA3BFBD11}"/>
              </a:ext>
            </a:extLst>
          </p:cNvPr>
          <p:cNvSpPr>
            <a:spLocks noGrp="1"/>
          </p:cNvSpPr>
          <p:nvPr>
            <p:ph type="title"/>
          </p:nvPr>
        </p:nvSpPr>
        <p:spPr>
          <a:xfrm>
            <a:off x="2592925" y="624110"/>
            <a:ext cx="6825395" cy="760553"/>
          </a:xfrm>
        </p:spPr>
        <p:txBody>
          <a:bodyPr>
            <a:normAutofit/>
          </a:bodyPr>
          <a:lstStyle/>
          <a:p>
            <a:r>
              <a:rPr kumimoji="1" lang="ja-JP" altLang="en-US" sz="2400" dirty="0"/>
              <a:t>手順</a:t>
            </a:r>
            <a:r>
              <a:rPr kumimoji="1" lang="en-US" altLang="ja-JP" sz="2400" dirty="0"/>
              <a:t>1-4</a:t>
            </a:r>
            <a:endParaRPr kumimoji="1" lang="ja-JP" altLang="en-US" sz="2400" dirty="0"/>
          </a:p>
        </p:txBody>
      </p:sp>
      <p:pic>
        <p:nvPicPr>
          <p:cNvPr id="5" name="コンテンツ プレースホルダー 4">
            <a:extLst>
              <a:ext uri="{FF2B5EF4-FFF2-40B4-BE49-F238E27FC236}">
                <a16:creationId xmlns:a16="http://schemas.microsoft.com/office/drawing/2014/main" id="{5FB5F0C9-7AA4-4D1E-978E-66BDEE1F1A32}"/>
              </a:ext>
            </a:extLst>
          </p:cNvPr>
          <p:cNvPicPr>
            <a:picLocks noGrp="1" noChangeAspect="1"/>
          </p:cNvPicPr>
          <p:nvPr>
            <p:ph idx="1"/>
          </p:nvPr>
        </p:nvPicPr>
        <p:blipFill>
          <a:blip r:embed="rId2"/>
          <a:stretch>
            <a:fillRect/>
          </a:stretch>
        </p:blipFill>
        <p:spPr>
          <a:xfrm>
            <a:off x="2592925" y="2025354"/>
            <a:ext cx="6153150" cy="2428875"/>
          </a:xfrm>
        </p:spPr>
      </p:pic>
      <p:sp>
        <p:nvSpPr>
          <p:cNvPr id="7" name="四角形: 角を丸くする 6">
            <a:extLst>
              <a:ext uri="{FF2B5EF4-FFF2-40B4-BE49-F238E27FC236}">
                <a16:creationId xmlns:a16="http://schemas.microsoft.com/office/drawing/2014/main" id="{62485452-422C-43F0-9F09-7BC7A70D6C18}"/>
              </a:ext>
            </a:extLst>
          </p:cNvPr>
          <p:cNvSpPr/>
          <p:nvPr/>
        </p:nvSpPr>
        <p:spPr>
          <a:xfrm>
            <a:off x="2847703" y="3004455"/>
            <a:ext cx="2050868" cy="9274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C92DC1E-55EF-4298-8398-81F7FEEE8CB7}"/>
              </a:ext>
            </a:extLst>
          </p:cNvPr>
          <p:cNvSpPr txBox="1"/>
          <p:nvPr/>
        </p:nvSpPr>
        <p:spPr>
          <a:xfrm>
            <a:off x="2592925" y="4691364"/>
            <a:ext cx="8656909" cy="1719702"/>
          </a:xfrm>
          <a:prstGeom prst="rect">
            <a:avLst/>
          </a:prstGeom>
          <a:noFill/>
        </p:spPr>
        <p:txBody>
          <a:bodyPr wrap="square" rtlCol="0">
            <a:spAutoFit/>
          </a:bodyPr>
          <a:lstStyle/>
          <a:p>
            <a:pPr>
              <a:lnSpc>
                <a:spcPct val="150000"/>
              </a:lnSpc>
            </a:pPr>
            <a:r>
              <a:rPr kumimoji="1" lang="ja-JP" altLang="en-US" dirty="0"/>
              <a:t>「ミーティング用</a:t>
            </a:r>
            <a:r>
              <a:rPr kumimoji="1" lang="en-US" altLang="ja-JP" dirty="0"/>
              <a:t>Zoom</a:t>
            </a:r>
            <a:r>
              <a:rPr kumimoji="1" lang="ja-JP" altLang="en-US" dirty="0"/>
              <a:t>クライアント」の「ダウンロード」をクリックします。</a:t>
            </a:r>
            <a:endParaRPr kumimoji="1" lang="en-US" altLang="ja-JP" dirty="0"/>
          </a:p>
          <a:p>
            <a:pPr>
              <a:lnSpc>
                <a:spcPct val="150000"/>
              </a:lnSpc>
            </a:pPr>
            <a:r>
              <a:rPr lang="ja-JP" altLang="en-US" dirty="0"/>
              <a:t>「</a:t>
            </a:r>
            <a:r>
              <a:rPr lang="id-ID" altLang="ja-JP" dirty="0"/>
              <a:t>ZoomInstraller.exe</a:t>
            </a:r>
            <a:r>
              <a:rPr lang="ja-JP" altLang="id-ID" dirty="0"/>
              <a:t>」</a:t>
            </a:r>
            <a:r>
              <a:rPr lang="ja-JP" altLang="en-US" dirty="0"/>
              <a:t>がダウンロードされるので</a:t>
            </a:r>
            <a:r>
              <a:rPr lang="ja-JP" altLang="en-US" b="1" dirty="0">
                <a:solidFill>
                  <a:srgbClr val="FF0000"/>
                </a:solidFill>
              </a:rPr>
              <a:t>「保存」</a:t>
            </a:r>
            <a:r>
              <a:rPr lang="ja-JP" altLang="en-US" dirty="0"/>
              <a:t>をクリックします。</a:t>
            </a:r>
            <a:endParaRPr lang="en-US" altLang="ja-JP" dirty="0"/>
          </a:p>
          <a:p>
            <a:pPr>
              <a:lnSpc>
                <a:spcPct val="150000"/>
              </a:lnSpc>
            </a:pPr>
            <a:r>
              <a:rPr kumimoji="1" lang="en-US" altLang="ja-JP" dirty="0"/>
              <a:t>※</a:t>
            </a:r>
            <a:r>
              <a:rPr kumimoji="1" lang="ja-JP" altLang="en-US" dirty="0"/>
              <a:t>保存先から</a:t>
            </a:r>
            <a:r>
              <a:rPr lang="ja-JP" altLang="en-US" dirty="0"/>
              <a:t>「</a:t>
            </a:r>
            <a:r>
              <a:rPr lang="id-ID" altLang="ja-JP" dirty="0"/>
              <a:t>ZoomInstraller.exe</a:t>
            </a:r>
            <a:r>
              <a:rPr lang="ja-JP" altLang="id-ID" dirty="0"/>
              <a:t>」</a:t>
            </a:r>
            <a:r>
              <a:rPr lang="ja-JP" altLang="en-US" dirty="0"/>
              <a:t>を実行してインストールするとデスクトップに</a:t>
            </a:r>
            <a:r>
              <a:rPr lang="en-US" altLang="ja-JP" dirty="0"/>
              <a:t>Zoom</a:t>
            </a:r>
            <a:r>
              <a:rPr lang="ja-JP" altLang="en-US" dirty="0"/>
              <a:t>のアイコン（ショートカット）が作成されます。</a:t>
            </a:r>
            <a:endParaRPr kumimoji="1" lang="ja-JP" altLang="en-US" dirty="0"/>
          </a:p>
        </p:txBody>
      </p:sp>
    </p:spTree>
    <p:extLst>
      <p:ext uri="{BB962C8B-B14F-4D97-AF65-F5344CB8AC3E}">
        <p14:creationId xmlns:p14="http://schemas.microsoft.com/office/powerpoint/2010/main" val="6851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A0013-E2CD-4DF3-958E-25877ED74224}"/>
              </a:ext>
            </a:extLst>
          </p:cNvPr>
          <p:cNvSpPr>
            <a:spLocks noGrp="1"/>
          </p:cNvSpPr>
          <p:nvPr>
            <p:ph type="title"/>
          </p:nvPr>
        </p:nvSpPr>
        <p:spPr>
          <a:xfrm>
            <a:off x="2592925" y="624110"/>
            <a:ext cx="6551075" cy="867441"/>
          </a:xfrm>
        </p:spPr>
        <p:txBody>
          <a:bodyPr/>
          <a:lstStyle/>
          <a:p>
            <a:r>
              <a:rPr kumimoji="1" lang="en-US" altLang="ja-JP" dirty="0"/>
              <a:t>2.</a:t>
            </a:r>
            <a:r>
              <a:rPr kumimoji="1" lang="ja-JP" altLang="en-US" dirty="0"/>
              <a:t>アカウントを作成する</a:t>
            </a:r>
          </a:p>
        </p:txBody>
      </p:sp>
      <p:pic>
        <p:nvPicPr>
          <p:cNvPr id="8" name="コンテンツ プレースホルダー 7">
            <a:extLst>
              <a:ext uri="{FF2B5EF4-FFF2-40B4-BE49-F238E27FC236}">
                <a16:creationId xmlns:a16="http://schemas.microsoft.com/office/drawing/2014/main" id="{26B465EC-DE75-41F2-BA0F-8EFF03237227}"/>
              </a:ext>
            </a:extLst>
          </p:cNvPr>
          <p:cNvPicPr>
            <a:picLocks noGrp="1" noChangeAspect="1"/>
          </p:cNvPicPr>
          <p:nvPr>
            <p:ph idx="1"/>
          </p:nvPr>
        </p:nvPicPr>
        <p:blipFill>
          <a:blip r:embed="rId2"/>
          <a:stretch>
            <a:fillRect/>
          </a:stretch>
        </p:blipFill>
        <p:spPr>
          <a:xfrm>
            <a:off x="2592925" y="2072432"/>
            <a:ext cx="8079429" cy="3165755"/>
          </a:xfrm>
        </p:spPr>
      </p:pic>
      <p:sp>
        <p:nvSpPr>
          <p:cNvPr id="6" name="テキスト ボックス 5">
            <a:extLst>
              <a:ext uri="{FF2B5EF4-FFF2-40B4-BE49-F238E27FC236}">
                <a16:creationId xmlns:a16="http://schemas.microsoft.com/office/drawing/2014/main" id="{DF14CA96-EC66-49DB-B7C9-66EA9840814F}"/>
              </a:ext>
            </a:extLst>
          </p:cNvPr>
          <p:cNvSpPr txBox="1"/>
          <p:nvPr/>
        </p:nvSpPr>
        <p:spPr>
          <a:xfrm>
            <a:off x="2592925" y="5448815"/>
            <a:ext cx="8684623" cy="888705"/>
          </a:xfrm>
          <a:prstGeom prst="rect">
            <a:avLst/>
          </a:prstGeom>
          <a:noFill/>
        </p:spPr>
        <p:txBody>
          <a:bodyPr wrap="square" rtlCol="0">
            <a:spAutoFit/>
          </a:bodyPr>
          <a:lstStyle/>
          <a:p>
            <a:pPr>
              <a:lnSpc>
                <a:spcPct val="150000"/>
              </a:lnSpc>
            </a:pPr>
            <a:r>
              <a:rPr kumimoji="1" lang="ja-JP" altLang="en-US" dirty="0"/>
              <a:t>メールアドレスを入力して「 </a:t>
            </a:r>
            <a:r>
              <a:rPr kumimoji="1" lang="ja-JP" altLang="en-US" b="1" dirty="0">
                <a:solidFill>
                  <a:srgbClr val="FF6600"/>
                </a:solidFill>
              </a:rPr>
              <a:t>サインアップは無料です</a:t>
            </a:r>
            <a:r>
              <a:rPr kumimoji="1" lang="ja-JP" altLang="en-US" dirty="0"/>
              <a:t>」 を</a:t>
            </a:r>
            <a:endParaRPr kumimoji="1" lang="en-US" altLang="ja-JP" dirty="0"/>
          </a:p>
          <a:p>
            <a:pPr>
              <a:lnSpc>
                <a:spcPct val="150000"/>
              </a:lnSpc>
            </a:pPr>
            <a:r>
              <a:rPr kumimoji="1" lang="ja-JP" altLang="en-US" dirty="0"/>
              <a:t>クリックするか、右上の「</a:t>
            </a:r>
            <a:r>
              <a:rPr kumimoji="1" lang="ja-JP" altLang="en-US" b="1" dirty="0">
                <a:solidFill>
                  <a:srgbClr val="0000FF"/>
                </a:solidFill>
              </a:rPr>
              <a:t>サインアップは無料です</a:t>
            </a:r>
            <a:r>
              <a:rPr kumimoji="1" lang="ja-JP" altLang="en-US" dirty="0"/>
              <a:t>」をクリックします。</a:t>
            </a:r>
            <a:endParaRPr kumimoji="1" lang="en-US" altLang="ja-JP" dirty="0"/>
          </a:p>
        </p:txBody>
      </p:sp>
      <p:sp>
        <p:nvSpPr>
          <p:cNvPr id="9" name="テキスト ボックス 8">
            <a:extLst>
              <a:ext uri="{FF2B5EF4-FFF2-40B4-BE49-F238E27FC236}">
                <a16:creationId xmlns:a16="http://schemas.microsoft.com/office/drawing/2014/main" id="{93609F31-5760-426D-930F-509EB5E9103E}"/>
              </a:ext>
            </a:extLst>
          </p:cNvPr>
          <p:cNvSpPr txBox="1"/>
          <p:nvPr/>
        </p:nvSpPr>
        <p:spPr>
          <a:xfrm>
            <a:off x="2592925" y="1400139"/>
            <a:ext cx="1365121" cy="461665"/>
          </a:xfrm>
          <a:prstGeom prst="rect">
            <a:avLst/>
          </a:prstGeom>
          <a:noFill/>
        </p:spPr>
        <p:txBody>
          <a:bodyPr wrap="square">
            <a:spAutoFit/>
          </a:bodyPr>
          <a:lstStyle/>
          <a:p>
            <a:r>
              <a:rPr lang="ja-JP" altLang="en-US" sz="2400" dirty="0"/>
              <a:t>手順</a:t>
            </a:r>
            <a:r>
              <a:rPr lang="en-US" altLang="ja-JP" sz="2400" dirty="0"/>
              <a:t>2-1</a:t>
            </a:r>
            <a:endParaRPr lang="ja-JP" altLang="en-US" sz="2400" dirty="0"/>
          </a:p>
        </p:txBody>
      </p:sp>
      <p:sp>
        <p:nvSpPr>
          <p:cNvPr id="10" name="四角形: 角を丸くする 9">
            <a:extLst>
              <a:ext uri="{FF2B5EF4-FFF2-40B4-BE49-F238E27FC236}">
                <a16:creationId xmlns:a16="http://schemas.microsoft.com/office/drawing/2014/main" id="{8A781956-E317-4CA4-ABDD-3D6618B6E620}"/>
              </a:ext>
            </a:extLst>
          </p:cNvPr>
          <p:cNvSpPr/>
          <p:nvPr/>
        </p:nvSpPr>
        <p:spPr>
          <a:xfrm>
            <a:off x="3632895" y="3970288"/>
            <a:ext cx="1823688" cy="52816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453F1233-CD4F-4171-8A3E-13625F720EB4}"/>
              </a:ext>
            </a:extLst>
          </p:cNvPr>
          <p:cNvSpPr/>
          <p:nvPr/>
        </p:nvSpPr>
        <p:spPr>
          <a:xfrm>
            <a:off x="9144000" y="2544417"/>
            <a:ext cx="1528354" cy="4554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423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384C95D-0AEA-4275-B23A-73325F1FDCD2}"/>
              </a:ext>
            </a:extLst>
          </p:cNvPr>
          <p:cNvPicPr>
            <a:picLocks noChangeAspect="1"/>
          </p:cNvPicPr>
          <p:nvPr/>
        </p:nvPicPr>
        <p:blipFill>
          <a:blip r:embed="rId2"/>
          <a:stretch>
            <a:fillRect/>
          </a:stretch>
        </p:blipFill>
        <p:spPr>
          <a:xfrm>
            <a:off x="2444931" y="1447480"/>
            <a:ext cx="8911687" cy="3558055"/>
          </a:xfrm>
          <a:prstGeom prst="rect">
            <a:avLst/>
          </a:prstGeom>
        </p:spPr>
      </p:pic>
      <p:sp>
        <p:nvSpPr>
          <p:cNvPr id="6" name="テキスト ボックス 5">
            <a:extLst>
              <a:ext uri="{FF2B5EF4-FFF2-40B4-BE49-F238E27FC236}">
                <a16:creationId xmlns:a16="http://schemas.microsoft.com/office/drawing/2014/main" id="{9242C5C3-9C62-4260-A56A-20FC50EDC4CB}"/>
              </a:ext>
            </a:extLst>
          </p:cNvPr>
          <p:cNvSpPr txBox="1"/>
          <p:nvPr/>
        </p:nvSpPr>
        <p:spPr>
          <a:xfrm>
            <a:off x="2444931" y="5278682"/>
            <a:ext cx="8684623" cy="888705"/>
          </a:xfrm>
          <a:prstGeom prst="rect">
            <a:avLst/>
          </a:prstGeom>
          <a:noFill/>
        </p:spPr>
        <p:txBody>
          <a:bodyPr wrap="square" rtlCol="0">
            <a:spAutoFit/>
          </a:bodyPr>
          <a:lstStyle/>
          <a:p>
            <a:pPr>
              <a:lnSpc>
                <a:spcPct val="150000"/>
              </a:lnSpc>
            </a:pPr>
            <a:r>
              <a:rPr kumimoji="1" lang="ja-JP" altLang="en-US" dirty="0"/>
              <a:t>メールアドレスを入力すると「検証のために、誕生日を確認してください。」</a:t>
            </a:r>
            <a:endParaRPr kumimoji="1" lang="en-US" altLang="ja-JP" dirty="0"/>
          </a:p>
          <a:p>
            <a:pPr>
              <a:lnSpc>
                <a:spcPct val="150000"/>
              </a:lnSpc>
            </a:pPr>
            <a:r>
              <a:rPr kumimoji="1" lang="ja-JP" altLang="en-US" dirty="0"/>
              <a:t>という画面が表示されるので誕生日を入力してください。</a:t>
            </a:r>
            <a:endParaRPr kumimoji="1" lang="en-US" altLang="ja-JP" dirty="0"/>
          </a:p>
        </p:txBody>
      </p:sp>
      <p:sp>
        <p:nvSpPr>
          <p:cNvPr id="7" name="タイトル 1">
            <a:extLst>
              <a:ext uri="{FF2B5EF4-FFF2-40B4-BE49-F238E27FC236}">
                <a16:creationId xmlns:a16="http://schemas.microsoft.com/office/drawing/2014/main" id="{39AA16C3-F439-4B1D-9969-AE87C7A063C6}"/>
              </a:ext>
            </a:extLst>
          </p:cNvPr>
          <p:cNvSpPr txBox="1">
            <a:spLocks/>
          </p:cNvSpPr>
          <p:nvPr/>
        </p:nvSpPr>
        <p:spPr>
          <a:xfrm>
            <a:off x="2444931" y="802501"/>
            <a:ext cx="2083577" cy="58477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2-2</a:t>
            </a:r>
            <a:endParaRPr lang="ja-JP" altLang="en-US" sz="2400" dirty="0"/>
          </a:p>
        </p:txBody>
      </p:sp>
    </p:spTree>
    <p:extLst>
      <p:ext uri="{BB962C8B-B14F-4D97-AF65-F5344CB8AC3E}">
        <p14:creationId xmlns:p14="http://schemas.microsoft.com/office/powerpoint/2010/main" val="394261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242C5C3-9C62-4260-A56A-20FC50EDC4CB}"/>
              </a:ext>
            </a:extLst>
          </p:cNvPr>
          <p:cNvSpPr txBox="1"/>
          <p:nvPr/>
        </p:nvSpPr>
        <p:spPr>
          <a:xfrm>
            <a:off x="2444932" y="5457025"/>
            <a:ext cx="8101984" cy="888705"/>
          </a:xfrm>
          <a:prstGeom prst="rect">
            <a:avLst/>
          </a:prstGeom>
          <a:noFill/>
        </p:spPr>
        <p:txBody>
          <a:bodyPr wrap="square" rtlCol="0">
            <a:spAutoFit/>
          </a:bodyPr>
          <a:lstStyle/>
          <a:p>
            <a:pPr>
              <a:lnSpc>
                <a:spcPct val="150000"/>
              </a:lnSpc>
            </a:pPr>
            <a:r>
              <a:rPr kumimoji="1" lang="ja-JP" altLang="en-US" dirty="0"/>
              <a:t>誕生日を入力すると、このような画面が出ますのでメールアドレスを入力し</a:t>
            </a:r>
            <a:endParaRPr kumimoji="1" lang="en-US" altLang="ja-JP" dirty="0"/>
          </a:p>
          <a:p>
            <a:pPr>
              <a:lnSpc>
                <a:spcPct val="150000"/>
              </a:lnSpc>
            </a:pPr>
            <a:r>
              <a:rPr kumimoji="1" lang="ja-JP" altLang="en-US" dirty="0"/>
              <a:t>「サインアップ」をクリックします。</a:t>
            </a:r>
            <a:endParaRPr kumimoji="1" lang="en-US" altLang="ja-JP" dirty="0"/>
          </a:p>
        </p:txBody>
      </p:sp>
      <p:sp>
        <p:nvSpPr>
          <p:cNvPr id="7" name="タイトル 1">
            <a:extLst>
              <a:ext uri="{FF2B5EF4-FFF2-40B4-BE49-F238E27FC236}">
                <a16:creationId xmlns:a16="http://schemas.microsoft.com/office/drawing/2014/main" id="{39AA16C3-F439-4B1D-9969-AE87C7A063C6}"/>
              </a:ext>
            </a:extLst>
          </p:cNvPr>
          <p:cNvSpPr txBox="1">
            <a:spLocks/>
          </p:cNvSpPr>
          <p:nvPr/>
        </p:nvSpPr>
        <p:spPr>
          <a:xfrm>
            <a:off x="2444931" y="802501"/>
            <a:ext cx="2083577" cy="58477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手順</a:t>
            </a:r>
            <a:r>
              <a:rPr lang="en-US" altLang="ja-JP" sz="2400" dirty="0"/>
              <a:t>2-3</a:t>
            </a:r>
            <a:endParaRPr lang="ja-JP" altLang="en-US" sz="2400" dirty="0"/>
          </a:p>
        </p:txBody>
      </p:sp>
      <p:pic>
        <p:nvPicPr>
          <p:cNvPr id="8" name="図 7">
            <a:extLst>
              <a:ext uri="{FF2B5EF4-FFF2-40B4-BE49-F238E27FC236}">
                <a16:creationId xmlns:a16="http://schemas.microsoft.com/office/drawing/2014/main" id="{8395CD84-B0FE-48D8-8505-2794BD838822}"/>
              </a:ext>
            </a:extLst>
          </p:cNvPr>
          <p:cNvPicPr>
            <a:picLocks noChangeAspect="1"/>
          </p:cNvPicPr>
          <p:nvPr/>
        </p:nvPicPr>
        <p:blipFill>
          <a:blip r:embed="rId2"/>
          <a:stretch>
            <a:fillRect/>
          </a:stretch>
        </p:blipFill>
        <p:spPr>
          <a:xfrm>
            <a:off x="2444931" y="1275715"/>
            <a:ext cx="6726011" cy="3901587"/>
          </a:xfrm>
          <a:prstGeom prst="rect">
            <a:avLst/>
          </a:prstGeom>
        </p:spPr>
      </p:pic>
    </p:spTree>
    <p:extLst>
      <p:ext uri="{BB962C8B-B14F-4D97-AF65-F5344CB8AC3E}">
        <p14:creationId xmlns:p14="http://schemas.microsoft.com/office/powerpoint/2010/main" val="3215068248"/>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1758</TotalTime>
  <Words>1262</Words>
  <Application>Microsoft Office PowerPoint</Application>
  <PresentationFormat>ワイド画面</PresentationFormat>
  <Paragraphs>188</Paragraphs>
  <Slides>33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BIZ UDゴシック</vt:lpstr>
      <vt:lpstr>メイリオ</vt:lpstr>
      <vt:lpstr>游ゴシック</vt:lpstr>
      <vt:lpstr>Arial</vt:lpstr>
      <vt:lpstr>Century Gothic</vt:lpstr>
      <vt:lpstr>Wingdings 3</vt:lpstr>
      <vt:lpstr>ウィスプ</vt:lpstr>
      <vt:lpstr>Zoom 使い方 マニュアル （初心者向け）</vt:lpstr>
      <vt:lpstr>もくじ</vt:lpstr>
      <vt:lpstr>1.Zoomのインストール（PC）</vt:lpstr>
      <vt:lpstr>手順1-2</vt:lpstr>
      <vt:lpstr>手順1-3 </vt:lpstr>
      <vt:lpstr>手順1-4</vt:lpstr>
      <vt:lpstr>2.アカウントを作成する</vt:lpstr>
      <vt:lpstr>PowerPoint プレゼンテーション</vt:lpstr>
      <vt:lpstr>PowerPoint プレゼンテーション</vt:lpstr>
      <vt:lpstr>PowerPoint プレゼンテーション</vt:lpstr>
      <vt:lpstr>PowerPoint プレゼンテーション</vt:lpstr>
      <vt:lpstr>3.ミーティング開催（開催者） </vt:lpstr>
      <vt:lpstr>手順3-2</vt:lpstr>
      <vt:lpstr>「新規ミーティング」を クリックします。 オーディオに接続画面が出たら 「コンピューターオーディオに参加する」をクリックします。</vt:lpstr>
      <vt:lpstr>PowerPoint プレゼンテーション</vt:lpstr>
      <vt:lpstr>PowerPoint プレゼンテーション</vt:lpstr>
      <vt:lpstr>PowerPoint プレゼンテーション</vt:lpstr>
      <vt:lpstr>4.PCでミーティングに参加（参加者）</vt:lpstr>
      <vt:lpstr>管理者画面から参加する</vt:lpstr>
      <vt:lpstr>管理者以外の参加者の画面</vt:lpstr>
      <vt:lpstr>ミーティングに参加画面で参加するための情報を指定します。</vt:lpstr>
      <vt:lpstr>5.Zoomで使える機能について</vt:lpstr>
      <vt:lpstr>全画面表示の終了</vt:lpstr>
      <vt:lpstr>Zoomで使える機能の説明</vt:lpstr>
      <vt:lpstr>Zoomで使える機能</vt:lpstr>
      <vt:lpstr>PowerPoint プレゼンテーション</vt:lpstr>
      <vt:lpstr>チャット機能を使う</vt:lpstr>
      <vt:lpstr>Zoomで使える機能</vt:lpstr>
      <vt:lpstr>Zoomで使える機能</vt:lpstr>
      <vt:lpstr>Zoomで使える機能（補足）</vt:lpstr>
      <vt:lpstr>Zoomで使える機能（イマーシブ）</vt:lpstr>
      <vt:lpstr>Zoomで使える機能（おまけ）</vt:lpstr>
      <vt:lpstr>Zoomを終了する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使い方 マニュアル</dc:title>
  <dc:creator>s m</dc:creator>
  <cp:lastModifiedBy>s m</cp:lastModifiedBy>
  <cp:revision>19</cp:revision>
  <dcterms:created xsi:type="dcterms:W3CDTF">2021-10-09T00:29:52Z</dcterms:created>
  <dcterms:modified xsi:type="dcterms:W3CDTF">2021-10-10T05:49:14Z</dcterms:modified>
</cp:coreProperties>
</file>